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32" r:id="rId2"/>
    <p:sldId id="364" r:id="rId3"/>
    <p:sldId id="363" r:id="rId4"/>
    <p:sldId id="360" r:id="rId5"/>
    <p:sldId id="365" r:id="rId6"/>
    <p:sldId id="361" r:id="rId7"/>
    <p:sldId id="333" r:id="rId8"/>
    <p:sldId id="334" r:id="rId9"/>
    <p:sldId id="379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285" r:id="rId32"/>
    <p:sldId id="298" r:id="rId33"/>
    <p:sldId id="300" r:id="rId34"/>
    <p:sldId id="302" r:id="rId35"/>
    <p:sldId id="301" r:id="rId36"/>
    <p:sldId id="312" r:id="rId37"/>
    <p:sldId id="366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6" r:id="rId47"/>
    <p:sldId id="380" r:id="rId48"/>
    <p:sldId id="38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33CC"/>
    <a:srgbClr val="0000FF"/>
    <a:srgbClr val="EAEAEA"/>
    <a:srgbClr val="990099"/>
    <a:srgbClr val="CC00CC"/>
    <a:srgbClr val="FFFF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4F0E0B-62A8-4F03-A822-B2A970E0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61E1D9-1FA5-414A-A454-940618A87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4B1B-15D3-48D1-AEE7-8F2AB005B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BB7FD-3DA3-4254-B139-53725A4AF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E429-382D-4115-A8E1-E489DE2E7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F74A-647F-4BC8-B0EE-D961D8B65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096E-F050-49E6-8967-001673DEC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707C0-1BDF-4546-8C75-D10C7122F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000C-90DB-483E-8FB8-224DD7D89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4238-F713-472C-9C62-CB7ACF6EE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F89DE-BAFC-4F15-A8F6-8CC57E764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AF681-7A74-44F3-9FE1-D46E1770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2E77-4778-4420-AB4B-3E3699436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69F5F-556D-4004-B802-22F8E5297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4AC45D-F012-4A90-8BC6-3B30BF9D5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ri.h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medri.hr/index.php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ri.hr/index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ri.h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ri.h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5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059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772400" cy="1470025"/>
          </a:xfrm>
        </p:spPr>
        <p:txBody>
          <a:bodyPr/>
          <a:lstStyle/>
          <a:p>
            <a:pPr eaLnBrk="1" hangingPunct="1"/>
            <a:r>
              <a:rPr lang="hr-HR" sz="4000" i="1" smtClean="0">
                <a:latin typeface="Georgia" pitchFamily="18" charset="0"/>
              </a:rPr>
              <a:t>Detaljni izvedbeni nastavni program (DINP)</a:t>
            </a:r>
            <a:r>
              <a:rPr lang="hr-HR" sz="4000" smtClean="0">
                <a:latin typeface="Georgia" pitchFamily="18" charset="0"/>
              </a:rPr>
              <a:t>:</a:t>
            </a:r>
            <a:endParaRPr lang="hr-HR" sz="3200" smtClean="0">
              <a:latin typeface="Georgia" pitchFamily="18" charset="0"/>
            </a:endParaRP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708275"/>
            <a:ext cx="6477000" cy="1133475"/>
          </a:xfrm>
        </p:spPr>
        <p:txBody>
          <a:bodyPr/>
          <a:lstStyle/>
          <a:p>
            <a:pPr eaLnBrk="1" hangingPunct="1"/>
            <a:r>
              <a:rPr lang="hr-HR" sz="2800" i="1" smtClean="0">
                <a:latin typeface="Georgia" pitchFamily="18" charset="0"/>
              </a:rPr>
              <a:t>Što sve studenti trebaju znati o nama i našem predmetu?</a:t>
            </a:r>
          </a:p>
        </p:txBody>
      </p:sp>
      <p:pic>
        <p:nvPicPr>
          <p:cNvPr id="2053" name="Picture 8" descr="Medicinski fakultet Rijeka">
            <a:hlinkClick r:id="rId3" tooltip="Medicinski fakultet Rijek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260350"/>
            <a:ext cx="23034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184400" y="5013325"/>
            <a:ext cx="4999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2800" i="1">
                <a:latin typeface="Georgia" pitchFamily="18" charset="0"/>
              </a:rPr>
              <a:t>doc.dr.sc.</a:t>
            </a:r>
            <a:r>
              <a:rPr lang="hr-HR" sz="2800" b="1">
                <a:latin typeface="Georgia" pitchFamily="18" charset="0"/>
              </a:rPr>
              <a:t> Radojka Pantović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3492500" y="5661025"/>
            <a:ext cx="235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r-HR" sz="2000" i="1">
                <a:latin typeface="Georgia" pitchFamily="18" charset="0"/>
              </a:rPr>
              <a:t>Rijeka 13/03/2008</a:t>
            </a:r>
            <a:endParaRPr lang="en-US" sz="2000" i="1">
              <a:latin typeface="Georgia" pitchFamily="18" charset="0"/>
            </a:endParaRPr>
          </a:p>
          <a:p>
            <a:endParaRPr lang="en-US" sz="2000">
              <a:latin typeface="Georgia" pitchFamily="18" charset="0"/>
            </a:endParaRPr>
          </a:p>
        </p:txBody>
      </p:sp>
      <p:pic>
        <p:nvPicPr>
          <p:cNvPr id="2056" name="Picture 11" descr="Medicinski fakultet Rijek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1270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271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1272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hr-HR" sz="3600" smtClean="0">
                <a:solidFill>
                  <a:srgbClr val="0033CC"/>
                </a:solidFill>
                <a:latin typeface="Georgia" pitchFamily="18" charset="0"/>
              </a:rPr>
              <a:t>Zašto </a:t>
            </a:r>
            <a:r>
              <a:rPr lang="hr-HR" sz="3600" i="1" smtClean="0">
                <a:solidFill>
                  <a:srgbClr val="0033CC"/>
                </a:solidFill>
                <a:latin typeface="Georgia" pitchFamily="18" charset="0"/>
              </a:rPr>
              <a:t>DINP?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smtClean="0">
                <a:latin typeface="Georgia" pitchFamily="18" charset="0"/>
              </a:rPr>
              <a:t>Uspjeh studenata nije samo rezultat njihovih individualnih napora nego i načina na koji je predmet </a:t>
            </a:r>
            <a:r>
              <a:rPr lang="hr-HR" sz="2800" b="1" smtClean="0">
                <a:latin typeface="Georgia" pitchFamily="18" charset="0"/>
              </a:rPr>
              <a:t>strukturiran</a:t>
            </a:r>
            <a:r>
              <a:rPr lang="hr-HR" sz="2800" smtClean="0">
                <a:latin typeface="Georgia" pitchFamily="18" charset="0"/>
              </a:rPr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važno je spoznati važnost dobrog stukturiranja predmeta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ciljevi,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sadržaji,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metode poučavanja,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način vrednovanja znanja,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obrazovna filozofija nastavnika,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pristup studentima,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pravila rada...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971550" y="1268413"/>
            <a:ext cx="7200900" cy="129540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  <p:bldP spid="1054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2295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296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2297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400" smtClean="0">
                <a:latin typeface="Georgia" pitchFamily="18" charset="0"/>
              </a:rPr>
              <a:t>Tradicija američkih sveučilišta</a:t>
            </a:r>
          </a:p>
          <a:p>
            <a:pPr eaLnBrk="1" hangingPunct="1">
              <a:lnSpc>
                <a:spcPct val="90000"/>
              </a:lnSpc>
            </a:pPr>
            <a:r>
              <a:rPr lang="hr-HR" sz="3400" smtClean="0">
                <a:latin typeface="Georgia" pitchFamily="18" charset="0"/>
              </a:rPr>
              <a:t>Različita viđenja i pristupi izradi</a:t>
            </a:r>
          </a:p>
          <a:p>
            <a:pPr eaLnBrk="1" hangingPunct="1">
              <a:lnSpc>
                <a:spcPct val="90000"/>
              </a:lnSpc>
            </a:pPr>
            <a:r>
              <a:rPr lang="hr-HR" sz="3400" smtClean="0">
                <a:latin typeface="Georgia" pitchFamily="18" charset="0"/>
              </a:rPr>
              <a:t>Konsenzus: </a:t>
            </a:r>
            <a:r>
              <a:rPr lang="hr-HR" sz="3400" i="1" smtClean="0">
                <a:latin typeface="Georgia" pitchFamily="18" charset="0"/>
              </a:rPr>
              <a:t>syllabus</a:t>
            </a:r>
            <a:r>
              <a:rPr lang="hr-HR" sz="3400" smtClean="0">
                <a:latin typeface="Georgia" pitchFamily="18" charset="0"/>
              </a:rPr>
              <a:t> = DINP (detaljni, sveobuhvatni...)</a:t>
            </a:r>
          </a:p>
          <a:p>
            <a:pPr eaLnBrk="1" hangingPunct="1">
              <a:lnSpc>
                <a:spcPct val="90000"/>
              </a:lnSpc>
            </a:pPr>
            <a:r>
              <a:rPr lang="hr-HR" sz="3400" smtClean="0">
                <a:latin typeface="Georgia" pitchFamily="18" charset="0"/>
              </a:rPr>
              <a:t>Prijedlog izrađen temeljem analize literature primjera, prilagođenih našoj tradiciji i okolnostima – predmet rasprave!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00200" y="533400"/>
            <a:ext cx="670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124075" y="404813"/>
            <a:ext cx="6096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4200">
                <a:solidFill>
                  <a:srgbClr val="0033CC"/>
                </a:solidFill>
                <a:latin typeface="Georgia" pitchFamily="18" charset="0"/>
              </a:rPr>
              <a:t>Poimanje DINP</a:t>
            </a:r>
            <a:endParaRPr lang="en-GB" sz="4200" i="1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900113" y="2781300"/>
            <a:ext cx="7416800" cy="91440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3319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320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3321" name="Picture 5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229600" cy="777875"/>
          </a:xfrm>
        </p:spPr>
        <p:txBody>
          <a:bodyPr/>
          <a:lstStyle/>
          <a:p>
            <a:pPr algn="l" eaLnBrk="1" hangingPunct="1"/>
            <a: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  <a:t>Prije </a:t>
            </a:r>
            <a:r>
              <a:rPr lang="hr-HR" sz="3600" smtClean="0">
                <a:latin typeface="Georgia" pitchFamily="18" charset="0"/>
              </a:rPr>
              <a:t>strukturiranja valja imati u vidu:</a:t>
            </a:r>
            <a:endParaRPr lang="en-GB" sz="3600" smtClean="0">
              <a:latin typeface="Georgia" pitchFamily="18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Georgia" pitchFamily="18" charset="0"/>
              </a:rPr>
              <a:t>Pitanja koja je dobro riješiti na institucionalnoj razini 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000" b="1" smtClean="0">
                <a:latin typeface="Georgia" pitchFamily="18" charset="0"/>
              </a:rPr>
              <a:t>Forma:</a:t>
            </a:r>
          </a:p>
          <a:p>
            <a:pPr lvl="2" eaLnBrk="1" hangingPunct="1">
              <a:lnSpc>
                <a:spcPct val="90000"/>
              </a:lnSpc>
            </a:pPr>
            <a:r>
              <a:rPr lang="hr-HR" sz="1800" smtClean="0">
                <a:latin typeface="Georgia" pitchFamily="18" charset="0"/>
              </a:rPr>
              <a:t> font,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z="1800" smtClean="0">
                <a:latin typeface="Georgia" pitchFamily="18" charset="0"/>
              </a:rPr>
              <a:t>margine, </a:t>
            </a:r>
          </a:p>
          <a:p>
            <a:pPr lvl="2" eaLnBrk="1" hangingPunct="1">
              <a:lnSpc>
                <a:spcPct val="90000"/>
              </a:lnSpc>
            </a:pPr>
            <a:r>
              <a:rPr lang="hr-HR" sz="1800" smtClean="0">
                <a:latin typeface="Georgia" pitchFamily="18" charset="0"/>
              </a:rPr>
              <a:t>prored, itd. i 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000" b="1" smtClean="0">
                <a:latin typeface="Georgia" pitchFamily="18" charset="0"/>
              </a:rPr>
              <a:t>Sadržaj -</a:t>
            </a:r>
            <a:r>
              <a:rPr lang="hr-HR" sz="2000" smtClean="0">
                <a:latin typeface="Georgia" pitchFamily="18" charset="0"/>
              </a:rPr>
              <a:t> elementi DINP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000" b="1" smtClean="0">
                <a:latin typeface="Georgia" pitchFamily="18" charset="0"/>
              </a:rPr>
              <a:t>Ton pisanja/obraćanja</a:t>
            </a:r>
            <a:r>
              <a:rPr lang="hr-HR" sz="2000" smtClean="0">
                <a:latin typeface="Georgia" pitchFamily="18" charset="0"/>
              </a:rPr>
              <a:t> (osobno ili inpersonalno)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r-HR" sz="20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Georgia" pitchFamily="18" charset="0"/>
              </a:rPr>
              <a:t>Voditi računa o </a:t>
            </a:r>
            <a:r>
              <a:rPr lang="hr-HR" sz="2400" b="1" smtClean="0">
                <a:latin typeface="Georgia" pitchFamily="18" charset="0"/>
              </a:rPr>
              <a:t>«službenom» programu</a:t>
            </a:r>
            <a:r>
              <a:rPr lang="hr-HR" sz="2400" smtClean="0">
                <a:latin typeface="Georgia" pitchFamily="18" charset="0"/>
              </a:rPr>
              <a:t> (moguća odstupanja?), grupi studenata, vlastitom (nastavnom) opterećenju, mogućnostima institucije, i drugim okolnostima  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051050" y="333375"/>
            <a:ext cx="4105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400">
                <a:solidFill>
                  <a:srgbClr val="0033CC"/>
                </a:solidFill>
                <a:latin typeface="Georgia" pitchFamily="18" charset="0"/>
              </a:rPr>
              <a:t>Struktura DINP</a:t>
            </a:r>
            <a:endParaRPr lang="en-US" sz="440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755650" y="1844675"/>
            <a:ext cx="7704138" cy="252095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434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34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434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55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Struktura DINP</a:t>
            </a:r>
            <a:endParaRPr lang="en-GB" smtClean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993063" cy="4525963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r-HR" smtClean="0">
                <a:latin typeface="Georgia" pitchFamily="18" charset="0"/>
              </a:rPr>
              <a:t>NASLOVNA STRANICA – opće informacije</a:t>
            </a:r>
            <a:endParaRPr lang="en-GB" smtClean="0">
              <a:latin typeface="Georgia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r-HR" smtClean="0">
                <a:latin typeface="Georgia" pitchFamily="18" charset="0"/>
              </a:rPr>
              <a:t>OPIS PREDMETA</a:t>
            </a:r>
            <a:endParaRPr lang="en-GB" smtClean="0">
              <a:latin typeface="Georgia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r-HR" smtClean="0">
                <a:latin typeface="Georgia" pitchFamily="18" charset="0"/>
              </a:rPr>
              <a:t>DODATNE informacije o predmetu</a:t>
            </a:r>
            <a:endParaRPr lang="en-GB" smtClean="0">
              <a:latin typeface="Georgia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hr-HR" b="1" smtClean="0">
                <a:solidFill>
                  <a:srgbClr val="0033CC"/>
                </a:solidFill>
                <a:latin typeface="Georgia" pitchFamily="18" charset="0"/>
              </a:rPr>
              <a:t>RASPORED NASTAVE</a:t>
            </a:r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 u akademskoj godini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hr-HR" b="1" smtClean="0">
              <a:solidFill>
                <a:srgbClr val="0033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5365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66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5367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81987" cy="1125537"/>
          </a:xfrm>
        </p:spPr>
        <p:txBody>
          <a:bodyPr/>
          <a:lstStyle/>
          <a:p>
            <a:pPr marL="800100" indent="-800100" eaLnBrk="1" hangingPunct="1"/>
            <a:r>
              <a:rPr lang="hr-HR" sz="3200" b="1" smtClean="0">
                <a:solidFill>
                  <a:srgbClr val="0033CC"/>
                </a:solidFill>
                <a:latin typeface="Georgia" pitchFamily="18" charset="0"/>
              </a:rPr>
              <a:t>Naslovna stranica - opće informacije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7272338" cy="2897188"/>
          </a:xfrm>
        </p:spPr>
        <p:txBody>
          <a:bodyPr/>
          <a:lstStyle/>
          <a:p>
            <a:pPr eaLnBrk="1" hangingPunct="1"/>
            <a:r>
              <a:rPr lang="hr-HR" smtClean="0">
                <a:latin typeface="Georgia" pitchFamily="18" charset="0"/>
              </a:rPr>
              <a:t>Informacija </a:t>
            </a:r>
            <a:r>
              <a:rPr lang="hr-HR" b="1" smtClean="0">
                <a:latin typeface="Georgia" pitchFamily="18" charset="0"/>
              </a:rPr>
              <a:t>o instituciji</a:t>
            </a:r>
          </a:p>
          <a:p>
            <a:pPr eaLnBrk="1" hangingPunct="1"/>
            <a:r>
              <a:rPr lang="hr-HR" smtClean="0">
                <a:latin typeface="Georgia" pitchFamily="18" charset="0"/>
              </a:rPr>
              <a:t>Informacija </a:t>
            </a:r>
            <a:r>
              <a:rPr lang="hr-HR" b="1" smtClean="0">
                <a:latin typeface="Georgia" pitchFamily="18" charset="0"/>
              </a:rPr>
              <a:t>o predmetu</a:t>
            </a:r>
          </a:p>
          <a:p>
            <a:pPr eaLnBrk="1" hangingPunct="1"/>
            <a:r>
              <a:rPr lang="hr-HR" smtClean="0">
                <a:latin typeface="Georgia" pitchFamily="18" charset="0"/>
              </a:rPr>
              <a:t>Informacija </a:t>
            </a:r>
            <a:r>
              <a:rPr lang="hr-HR" b="1" smtClean="0">
                <a:latin typeface="Georgia" pitchFamily="18" charset="0"/>
              </a:rPr>
              <a:t>o nastavnicima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6389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390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6391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  <a:t>Opis predmeta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2850" y="1700213"/>
            <a:ext cx="79311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ciljevi i očekivani ishodi predmeta</a:t>
            </a:r>
            <a:r>
              <a:rPr lang="hr-HR" sz="2800" smtClean="0">
                <a:latin typeface="Georgia" pitchFamily="18" charset="0"/>
              </a:rPr>
              <a:t> </a:t>
            </a:r>
            <a:r>
              <a:rPr lang="hr-HR" sz="2400" b="1" i="1" smtClean="0">
                <a:solidFill>
                  <a:srgbClr val="FF6600"/>
                </a:solidFill>
                <a:latin typeface="Georgia" pitchFamily="18" charset="0"/>
              </a:rPr>
              <a:t>razvijanje općih i specifičnih kompetencija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i="1" smtClean="0">
                <a:solidFill>
                  <a:srgbClr val="0033CC"/>
                </a:solidFill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korelativnost i korespodentnost predmeta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sadržaj predmeta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pristup</a:t>
            </a:r>
            <a:r>
              <a:rPr lang="hr-HR" sz="2800" smtClean="0">
                <a:latin typeface="Georgia" pitchFamily="18" charset="0"/>
              </a:rPr>
              <a:t> učenju i poučavanju u predmetu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način izvođenja nastave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obveze</a:t>
            </a:r>
            <a:r>
              <a:rPr lang="hr-HR" sz="2800" smtClean="0">
                <a:latin typeface="Georgia" pitchFamily="18" charset="0"/>
              </a:rPr>
              <a:t> studenata/studentica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vrednovanje obveza</a:t>
            </a:r>
            <a:r>
              <a:rPr lang="hr-HR" sz="2800" smtClean="0">
                <a:latin typeface="Georgia" pitchFamily="18" charset="0"/>
              </a:rPr>
              <a:t> studenata/studentica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literatura</a:t>
            </a:r>
            <a:r>
              <a:rPr lang="hr-HR" sz="2800" smtClean="0">
                <a:latin typeface="Georgia" pitchFamily="18" charset="0"/>
              </a:rPr>
              <a:t> (izvori za učenje)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7413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14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7415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1622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  <a:t>Dodatne informacije o predmetu</a:t>
            </a:r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8229600" cy="4525962"/>
          </a:xfrm>
        </p:spPr>
        <p:txBody>
          <a:bodyPr/>
          <a:lstStyle/>
          <a:p>
            <a:pPr eaLnBrk="1" hangingPunct="1"/>
            <a:r>
              <a:rPr lang="hr-HR" sz="2800" smtClean="0">
                <a:latin typeface="Georgia" pitchFamily="18" charset="0"/>
              </a:rPr>
              <a:t>pohađanje nastave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pismeni radovi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kašnjenje i/ili neizvršavanje zadataka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akademska čestitost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kontaktiranje s nastavnicima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informiranje o predmetu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očekivane opće kompetencije studenata/studentica pri upisu predmeta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1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11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1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1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11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  <p:bldP spid="1116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843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43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8439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51838" cy="647700"/>
          </a:xfrm>
        </p:spPr>
        <p:txBody>
          <a:bodyPr/>
          <a:lstStyle/>
          <a:p>
            <a:pPr marL="800100" indent="-800100" eaLnBrk="1" hangingPunct="1"/>
            <a:r>
              <a:rPr lang="hr-HR" sz="3200" b="1" smtClean="0">
                <a:solidFill>
                  <a:srgbClr val="0033CC"/>
                </a:solidFill>
                <a:latin typeface="Georgia" pitchFamily="18" charset="0"/>
              </a:rPr>
              <a:t>Raspored nastave u akad. god.</a:t>
            </a:r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38275" y="1557338"/>
            <a:ext cx="7705725" cy="4525962"/>
          </a:xfrm>
        </p:spPr>
        <p:txBody>
          <a:bodyPr/>
          <a:lstStyle/>
          <a:p>
            <a:pPr eaLnBrk="1" hangingPunct="1"/>
            <a:r>
              <a:rPr lang="hr-HR" sz="2800" smtClean="0">
                <a:latin typeface="Georgia" pitchFamily="18" charset="0"/>
              </a:rPr>
              <a:t>Slijed </a:t>
            </a:r>
            <a:r>
              <a:rPr lang="hr-HR" sz="2800" b="1" smtClean="0">
                <a:latin typeface="Georgia" pitchFamily="18" charset="0"/>
              </a:rPr>
              <a:t>nastavnih tema</a:t>
            </a:r>
            <a:r>
              <a:rPr lang="hr-HR" sz="2800" smtClean="0">
                <a:latin typeface="Georgia" pitchFamily="18" charset="0"/>
              </a:rPr>
              <a:t> u funkciji ostvarivanja </a:t>
            </a:r>
            <a:r>
              <a:rPr lang="hr-HR" sz="2800" b="1" smtClean="0">
                <a:latin typeface="Georgia" pitchFamily="18" charset="0"/>
              </a:rPr>
              <a:t>ishoda</a:t>
            </a:r>
          </a:p>
          <a:p>
            <a:pPr eaLnBrk="1" hangingPunct="1"/>
            <a:r>
              <a:rPr lang="hr-HR" sz="2800" b="1" smtClean="0">
                <a:latin typeface="Georgia" pitchFamily="18" charset="0"/>
              </a:rPr>
              <a:t>Povezivanje </a:t>
            </a:r>
          </a:p>
          <a:p>
            <a:pPr lvl="2" eaLnBrk="1" hangingPunct="1"/>
            <a:r>
              <a:rPr lang="hr-HR" sz="2800" smtClean="0">
                <a:latin typeface="Georgia" pitchFamily="18" charset="0"/>
              </a:rPr>
              <a:t>ishoda učenja, </a:t>
            </a:r>
          </a:p>
          <a:p>
            <a:pPr lvl="2" eaLnBrk="1" hangingPunct="1"/>
            <a:r>
              <a:rPr lang="hr-HR" sz="2800" smtClean="0">
                <a:latin typeface="Georgia" pitchFamily="18" charset="0"/>
              </a:rPr>
              <a:t>načina poučavanja i </a:t>
            </a:r>
          </a:p>
          <a:p>
            <a:pPr lvl="2" eaLnBrk="1" hangingPunct="1"/>
            <a:r>
              <a:rPr lang="hr-HR" sz="2800" smtClean="0">
                <a:latin typeface="Georgia" pitchFamily="18" charset="0"/>
              </a:rPr>
              <a:t>procjenjivanja/ocjenjivanja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1126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19462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463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19464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5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hr-HR" b="1" smtClean="0">
                <a:solidFill>
                  <a:srgbClr val="0033CC"/>
                </a:solidFill>
                <a:latin typeface="Georgia" pitchFamily="18" charset="0"/>
              </a:rPr>
              <a:t>Syllabus</a:t>
            </a:r>
            <a: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  <a:t/>
            </a:r>
            <a:b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</a:br>
            <a:endParaRPr lang="en-US" sz="3600" smtClean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357563"/>
            <a:ext cx="6400800" cy="1752600"/>
          </a:xfrm>
        </p:spPr>
        <p:txBody>
          <a:bodyPr/>
          <a:lstStyle/>
          <a:p>
            <a:pPr eaLnBrk="1" hangingPunct="1"/>
            <a:r>
              <a:rPr lang="hr-HR" sz="2400" b="1" i="1" smtClean="0">
                <a:latin typeface="Georgia" pitchFamily="18" charset="0"/>
              </a:rPr>
              <a:t>Struktura DIP (detaljnog izvedbenog programa predmeta)</a:t>
            </a:r>
            <a:br>
              <a:rPr lang="hr-HR" sz="2400" b="1" i="1" smtClean="0">
                <a:latin typeface="Georgia" pitchFamily="18" charset="0"/>
              </a:rPr>
            </a:br>
            <a:r>
              <a:rPr lang="hr-HR" sz="2400" b="1" i="1" smtClean="0">
                <a:latin typeface="Georgia" pitchFamily="18" charset="0"/>
              </a:rPr>
              <a:t> </a:t>
            </a:r>
            <a:r>
              <a:rPr lang="hr-HR" sz="1800" i="1" smtClean="0">
                <a:latin typeface="Georgia" pitchFamily="18" charset="0"/>
              </a:rPr>
              <a:t>(</a:t>
            </a:r>
            <a:r>
              <a:rPr lang="hr-HR" sz="1800" smtClean="0">
                <a:latin typeface="Georgia" pitchFamily="18" charset="0"/>
              </a:rPr>
              <a:t>okvir s uputama)</a:t>
            </a:r>
            <a:endParaRPr lang="en-US" sz="1800" smtClean="0">
              <a:latin typeface="Georgia" pitchFamily="18" charset="0"/>
            </a:endParaRPr>
          </a:p>
        </p:txBody>
      </p:sp>
      <p:pic>
        <p:nvPicPr>
          <p:cNvPr id="19461" name="Picture 11" descr="Medicinski fakultet Rijek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0524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525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0526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4694" name="Group 6"/>
          <p:cNvGraphicFramePr>
            <a:graphicFrameLocks noGrp="1"/>
          </p:cNvGraphicFramePr>
          <p:nvPr/>
        </p:nvGraphicFramePr>
        <p:xfrm>
          <a:off x="2124075" y="404813"/>
          <a:ext cx="5897563" cy="1616075"/>
        </p:xfrm>
        <a:graphic>
          <a:graphicData uri="http://schemas.openxmlformats.org/drawingml/2006/table">
            <a:tbl>
              <a:tblPr/>
              <a:tblGrid>
                <a:gridCol w="589756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Naziv sveučilišta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Naziv fakulteta/odjela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Adresa fakulteta/odjela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Akademska godina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704" name="Group 16"/>
          <p:cNvGraphicFramePr>
            <a:graphicFrameLocks noGrp="1"/>
          </p:cNvGraphicFramePr>
          <p:nvPr/>
        </p:nvGraphicFramePr>
        <p:xfrm>
          <a:off x="2124075" y="1916113"/>
          <a:ext cx="5897563" cy="1677987"/>
        </p:xfrm>
        <a:graphic>
          <a:graphicData uri="http://schemas.openxmlformats.org/drawingml/2006/table">
            <a:tbl>
              <a:tblPr/>
              <a:tblGrid>
                <a:gridCol w="589756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NAZIV PREDMETA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Studij: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Broj predmeta: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Web stranica predmeta: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ECTS bodovi: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Nastavno opterećenje: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720" name="Group 32"/>
          <p:cNvGraphicFramePr>
            <a:graphicFrameLocks noGrp="1"/>
          </p:cNvGraphicFramePr>
          <p:nvPr/>
        </p:nvGraphicFramePr>
        <p:xfrm>
          <a:off x="2195513" y="4149725"/>
          <a:ext cx="5899150" cy="1922463"/>
        </p:xfrm>
        <a:graphic>
          <a:graphicData uri="http://schemas.openxmlformats.org/drawingml/2006/table">
            <a:tbl>
              <a:tblPr/>
              <a:tblGrid>
                <a:gridCol w="2949575"/>
                <a:gridCol w="29495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Nositelj(ica) predmeta: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Asistent(ica):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Znanstvena titula, ime, zvanje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Znanstvena titula, ime, zvanje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Adresa ureda, broj sobe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Adresa ureda, broj sobe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Vrijeme konzultacija: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Vrijeme konzultacija: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Telefon: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Telefon: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e-mail: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e-mail: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Web stranica: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Web stranica: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3" name="Picture 58" descr="Medicinski fakultet Rijeka">
            <a:hlinkClick r:id="rId3" tooltip="Medicinski fakultet Rijek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260350"/>
            <a:ext cx="25193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800" smtClean="0"/>
              <a:t>BOLOGNE PROCESS</a:t>
            </a:r>
            <a:br>
              <a:rPr lang="hr-HR" sz="2800" smtClean="0"/>
            </a:br>
            <a:r>
              <a:rPr lang="hr-HR" sz="2800" i="1" smtClean="0"/>
              <a:t>European Higher Education Area</a:t>
            </a:r>
            <a:endParaRPr lang="en-US" sz="2800" i="1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773238"/>
            <a:ext cx="5832475" cy="4525962"/>
          </a:xfrm>
        </p:spPr>
        <p:txBody>
          <a:bodyPr/>
          <a:lstStyle/>
          <a:p>
            <a:pPr eaLnBrk="1" hangingPunct="1"/>
            <a:r>
              <a:rPr lang="hr-HR" sz="2400" smtClean="0"/>
              <a:t>In 2001. Croatia has signed the </a:t>
            </a:r>
            <a:r>
              <a:rPr lang="hr-HR" sz="2400" b="1" smtClean="0"/>
              <a:t>Bologne Declaration</a:t>
            </a:r>
            <a:r>
              <a:rPr lang="hr-HR" sz="2400" smtClean="0"/>
              <a:t>, and obliged to adjust the </a:t>
            </a:r>
            <a:r>
              <a:rPr lang="hr-HR" sz="2400" i="1" smtClean="0"/>
              <a:t>High Education System</a:t>
            </a:r>
            <a:r>
              <a:rPr lang="hr-HR" sz="2400" smtClean="0"/>
              <a:t> with the European System of high education.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b="1" smtClean="0"/>
              <a:t>ECTS</a:t>
            </a:r>
            <a:r>
              <a:rPr lang="hr-HR" sz="2400" smtClean="0"/>
              <a:t> (European Credit Transfer System)</a:t>
            </a:r>
          </a:p>
          <a:p>
            <a:pPr eaLnBrk="1" hangingPunct="1"/>
            <a:endParaRPr lang="hr-HR" sz="2400" smtClean="0"/>
          </a:p>
          <a:p>
            <a:pPr eaLnBrk="1" hangingPunct="1"/>
            <a:r>
              <a:rPr lang="hr-HR" sz="2400" b="1" smtClean="0"/>
              <a:t>Mobilty</a:t>
            </a:r>
            <a:r>
              <a:rPr lang="hr-HR" sz="2400" smtClean="0"/>
              <a:t>  </a:t>
            </a:r>
            <a:endParaRPr lang="en-US" sz="2400" smtClean="0"/>
          </a:p>
        </p:txBody>
      </p:sp>
      <p:pic>
        <p:nvPicPr>
          <p:cNvPr id="3076" name="Picture 4" descr="graduates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80288" y="2420938"/>
            <a:ext cx="1295400" cy="1524000"/>
          </a:xfrm>
          <a:noFill/>
        </p:spPr>
      </p:pic>
      <p:pic>
        <p:nvPicPr>
          <p:cNvPr id="3077" name="Picture 5" descr="ect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34950"/>
            <a:ext cx="900113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720013" y="207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cs typeface="Arial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6" grpId="1"/>
      <p:bldP spid="144386" grpId="2"/>
      <p:bldP spid="144387" grpId="0" build="p"/>
      <p:bldP spid="144387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151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51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1519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419475" y="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2400" b="1">
                <a:solidFill>
                  <a:srgbClr val="CC00CC"/>
                </a:solidFill>
                <a:latin typeface="Trebuchet MS" pitchFamily="34" charset="0"/>
                <a:cs typeface="Times New Roman" pitchFamily="18" charset="0"/>
              </a:rPr>
              <a:t>OPIS PREDMETA</a:t>
            </a:r>
            <a:endParaRPr lang="en-US" sz="2400">
              <a:solidFill>
                <a:srgbClr val="CC00CC"/>
              </a:solidFill>
            </a:endParaRPr>
          </a:p>
        </p:txBody>
      </p:sp>
      <p:graphicFrame>
        <p:nvGraphicFramePr>
          <p:cNvPr id="115719" name="Group 7"/>
          <p:cNvGraphicFramePr>
            <a:graphicFrameLocks noGrp="1"/>
          </p:cNvGraphicFramePr>
          <p:nvPr/>
        </p:nvGraphicFramePr>
        <p:xfrm>
          <a:off x="539750" y="463550"/>
          <a:ext cx="8604250" cy="6396038"/>
        </p:xfrm>
        <a:graphic>
          <a:graphicData uri="http://schemas.openxmlformats.org/drawingml/2006/table">
            <a:tbl>
              <a:tblPr/>
              <a:tblGrid>
                <a:gridCol w="86042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Ciljevi i očekivani ishodi predmeta (razvijanje općih i specifičnih kompetencija: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navesti posebno opće i posebno specifične kompetencije koje će se razvijati u predmetu;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 voditi računa da očekivani ishodi budu jasno iskazani i da se izbjegavaju općenite formulacije;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 oblikovati ishode na taj način da bude jasno što se očekuje da student može učiniti/znati nakon izvršavanja svih programom predviđenih obveza.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Korelativnost i korespodentnost predmeta: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opisati korelativnost i korespodentnost predmeta u skladu s programom;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navesti predmete/obveze koje je (eventualno) potrebno izvrštiti prije upisivanja predmeta.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Sadržaj predmeta: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-457200" algn="l"/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ukratko navesti osnovne sadržaje predmeta;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-457200" algn="l"/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da sadržaji predmeta budu tako odabrani da doprinose ostvarivanju očekivanih ishoda predmeta/razvijanju općih i specifičnih kompetencija.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253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53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2539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6742" name="Group 6"/>
          <p:cNvGraphicFramePr>
            <a:graphicFrameLocks noGrp="1"/>
          </p:cNvGraphicFramePr>
          <p:nvPr/>
        </p:nvGraphicFramePr>
        <p:xfrm>
          <a:off x="827088" y="765175"/>
          <a:ext cx="8066087" cy="5173663"/>
        </p:xfrm>
        <a:graphic>
          <a:graphicData uri="http://schemas.openxmlformats.org/drawingml/2006/table">
            <a:tbl>
              <a:tblPr/>
              <a:tblGrid>
                <a:gridCol w="806608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Pristup učenju i poučavanju u predmetu: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navesti kakav se pristup učenju i poučavanju očekuje i što će to značiti za studente;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na što treba uputiti posebnu pažnju prilikom učenja;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 voditi računa da pristup učenju i poučavanju treba povezati s očekivanim ishodima, sadržajima, nastavnim metodama i vrednovanju znanja studenata.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Način izvođenja nastave: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navesti koji će se oblici nastave koristiti u predmetu;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se način izvođenja nastave treba povezati s očekivanim ishodima, sadržajem predmeta, pristupom učenju i poučavanju i vrednovanjem znanja studenata.  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3558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559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3560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7766" name="Group 6"/>
          <p:cNvGraphicFramePr>
            <a:graphicFrameLocks noGrp="1"/>
          </p:cNvGraphicFramePr>
          <p:nvPr/>
        </p:nvGraphicFramePr>
        <p:xfrm>
          <a:off x="684213" y="692150"/>
          <a:ext cx="8135937" cy="5973763"/>
        </p:xfrm>
        <a:graphic>
          <a:graphicData uri="http://schemas.openxmlformats.org/drawingml/2006/table">
            <a:tbl>
              <a:tblPr/>
              <a:tblGrid>
                <a:gridCol w="81359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Obveze studenata/studentica: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čim jasnije moguće precizirati obveze studenata, ukazujući na broj i vrstu obveza, broj stranica koji se očekuje, itd;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posebno je važno voditi računa da studentima nije dobro zadavati obveze koje nemaju mogućnosti izvršiti ili koje ih dodatno materijalno opterećuju;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kvantificirati obveze u ECTS bodove i voditi računa da obveze odgovaraju ECTS bodovima predmeta;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obveze studenata budu povezane s očekivanim ishodima predmeta;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prilikom definiranja obveza voditi računa o mogućnosti nastavnika da se posveti studentskim radovima – nije prihvatljivo zadavati obveze o kojima studenti neće dobiti povratnu informaciju ili koje neće biti adekvatno vrednovane;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-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- voditi računa o tome da je ovo dio INP koji je studentima posebno važan.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4582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583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4584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8790" name="Group 6"/>
          <p:cNvGraphicFramePr>
            <a:graphicFrameLocks noGrp="1"/>
          </p:cNvGraphicFramePr>
          <p:nvPr/>
        </p:nvGraphicFramePr>
        <p:xfrm>
          <a:off x="611188" y="692150"/>
          <a:ext cx="8280400" cy="5973763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Vrednovanje obveza studenata/studentica: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čim je jasnije moguće prikazati način vrednovanja obveza;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studenti moraju unaprijed i čim je preciznije moguće biti upoznati s načinom vrednovanja – valjalo bi način vrednovanja uključiti u uputu o izradi konkretnog zadatka;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poželjno je planirati samoevaluaciju studenata i uključivanje studenata u vrednovanje rada svojih kolega;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je povratna informacija o načinu vrednovanja izuzetno važna i da je treba davati studentima što je češće moguće budući da služi kao dobar izvor učenja i usmjeravanja vlastitog rada;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 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naglasiti u kojoj mjeri/postotku pojedina obveza utječe na dobivanje konačne ocjene iz predmeta;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posebno voditi računa o tome da način vrednovanja bude usklađen s očekivanim ishodima, sadržajima i metodama nastave;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je ovo dio INP koji je studentima posebno važan.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5606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07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5608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9814" name="Group 6"/>
          <p:cNvGraphicFramePr>
            <a:graphicFrameLocks noGrp="1"/>
          </p:cNvGraphicFramePr>
          <p:nvPr/>
        </p:nvGraphicFramePr>
        <p:xfrm>
          <a:off x="827088" y="765175"/>
          <a:ext cx="8066087" cy="2955925"/>
        </p:xfrm>
        <a:graphic>
          <a:graphicData uri="http://schemas.openxmlformats.org/drawingml/2006/table">
            <a:tbl>
              <a:tblPr/>
              <a:tblGrid>
                <a:gridCol w="80660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Literatura (izvori za učenje)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navesti izvore za učenje (literaturu, mrežne izvore, ostalo);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dobro je za svaki izvor dati kratki sažetak kao uputu studentima;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po potrebi, napisati kako treba pristupiti pojedinom izvoru (informativno, detaljno, itd.)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Times New Roman" pitchFamily="18" charset="0"/>
                          <a:cs typeface="Tahoma" pitchFamily="34" charset="0"/>
                        </a:rPr>
                        <a:t>voditi računa o tome da odabir literature omogućuje studentima izvršavanje zadanih obveza. 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663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663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663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2195513" y="485775"/>
            <a:ext cx="458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2000" b="1">
                <a:solidFill>
                  <a:srgbClr val="CC00CC"/>
                </a:solidFill>
                <a:latin typeface="Trebuchet MS" pitchFamily="34" charset="0"/>
                <a:cs typeface="Times New Roman" pitchFamily="18" charset="0"/>
              </a:rPr>
              <a:t>DODATNE INFORMACIJE O PREDMETU</a:t>
            </a:r>
            <a:endParaRPr lang="en-US" sz="2000">
              <a:solidFill>
                <a:srgbClr val="CC00CC"/>
              </a:solidFill>
            </a:endParaRPr>
          </a:p>
        </p:txBody>
      </p:sp>
      <p:graphicFrame>
        <p:nvGraphicFramePr>
          <p:cNvPr id="120839" name="Group 7"/>
          <p:cNvGraphicFramePr>
            <a:graphicFrameLocks noGrp="1"/>
          </p:cNvGraphicFramePr>
          <p:nvPr/>
        </p:nvGraphicFramePr>
        <p:xfrm>
          <a:off x="755650" y="1196975"/>
          <a:ext cx="8064500" cy="4876800"/>
        </p:xfrm>
        <a:graphic>
          <a:graphicData uri="http://schemas.openxmlformats.org/drawingml/2006/table">
            <a:tbl>
              <a:tblPr/>
              <a:tblGrid>
                <a:gridCol w="80645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Pohađanje nastave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postaviti jasna pravila o pohađanju nastave (broj mogućih izostanaka, informiranje o nastavi za vrijeme odsustva, odgovornost studenata za ostvarivanje ciljeva rada u predmetu, (ne)toleriranje kašnjenja, remećenje nastave (ulasci/izlasci, mobitel i sl);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posebno predvidjeti mjere oko neredovitog pohađanja nastave;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je za integritet nastavnika veoma važno postavljanje pravila, ali još važnije njihovo izvršavanja;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kod postavljanja pravila (u pohađanju nastave, ali i bilo čega ostalog) voditi računa o tome da su pravila usklađena s propisima (statuti, pravilnici, itd.).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posebno voditi računa o vladajućoj «okolini za učenje» - u kontekstu toga bilo bi dobro postići konsenzus na razini fakulteta/odjela/odsjeka.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/>
        </p:nvGraphicFramePr>
        <p:xfrm>
          <a:off x="827088" y="765175"/>
          <a:ext cx="7632700" cy="5426075"/>
        </p:xfrm>
        <a:graphic>
          <a:graphicData uri="http://schemas.openxmlformats.org/drawingml/2006/table">
            <a:tbl>
              <a:tblPr/>
              <a:tblGrid>
                <a:gridCol w="76327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Pismeni radovi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na očekivanja u vezi s pismenim radovima (pravopisna i gramatička ispravnost, potreba korištenja računala, način predaje radova (elektronski ili u pisanom obliku);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čim je moguće preciznije uputiti studente u očekivanja glede pismenih radova (opseg, struktura, način obrade teksta, stil pisanja);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uputiti studente na način imenovanja dokumenata koji se šalju elektronskim putem;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uputiti studente da zadrže kopije svojih radova do izvršavanja svih obveza u predmetu;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posebno je važno kontinuirano upućivati studente na način citiranja i parafraziranja (veza s akademskom čestitošću!): nastavnik može smanjiti «copy/paste» kulturu na visokim učilištima problemski oblikujući obveze studenata i mijenjajući obveze studenata iz generacije u generaciju.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53" name="Group 9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7654" name="Rectangle 10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7655" name="AutoShape 11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7656" name="Picture 12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868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68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868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2886" name="Group 6"/>
          <p:cNvGraphicFramePr>
            <a:graphicFrameLocks noGrp="1"/>
          </p:cNvGraphicFramePr>
          <p:nvPr/>
        </p:nvGraphicFramePr>
        <p:xfrm>
          <a:off x="611188" y="28575"/>
          <a:ext cx="8280400" cy="6827838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Kašnjenje i/ili neizvršavanje zadataka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uputiti studente u procedure koje slijede nakon kašnjenja (primjerice, smanjivanje ocjene, davanje dodatnih zadataka)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nastavnik uspostavlja/održava svoj integritet kroz pridržavanje procedura koje je predvidio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opterećenju nastavnika dodatnim/kaznenim zadacima.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Akademska čestitost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dužnost je nastavnika promovirati akademsku čestitost i zahtijevati poštivanje načela akademske čestitosti kod studenata;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voditi računa o tome da nastavnik svojim ponašanjem daje primjer studentima;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uputiti studente na dokumente koji reguliraju ovo područje (Etički kodeks Sveučilišta u Rijeci, Etički kodeks za studente);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pomno planirati način vrednovanja rada studenata/studentica kada se procjenjuje uradak grupe/tima (primjerice, zatražiti od grupe/tima jasan iskaz o tome kako su se podijelili zadaci u timu).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29705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9706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29707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3910" name="Group 6"/>
          <p:cNvGraphicFramePr>
            <a:graphicFrameLocks noGrp="1"/>
          </p:cNvGraphicFramePr>
          <p:nvPr/>
        </p:nvGraphicFramePr>
        <p:xfrm>
          <a:off x="539750" y="765175"/>
          <a:ext cx="8280400" cy="46323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Kontaktiranje s nastavnicima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na efikasne načine kontaktiranja s nastavnicima;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najbolje je da je mogućnost kontaktiranja dvosmjerna;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ograničiti vlastitu dostupnost (primjerice, za vrijeme tjednog odmora).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Informiranje o predmetu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na način informiranja o predmetu (tijekom nastave, dodatnim dokumentima, mrežnim stranicama, e-mail porukama);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na njihovu odgovornost da budu redovito informirani;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poticati suradnju među studentima, ali osigurati da informacija bude pouzdano i precizno prenesena.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0726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27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0728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4934" name="Group 6"/>
          <p:cNvGraphicFramePr>
            <a:graphicFrameLocks noGrp="1"/>
          </p:cNvGraphicFramePr>
          <p:nvPr/>
        </p:nvGraphicFramePr>
        <p:xfrm>
          <a:off x="827088" y="476250"/>
          <a:ext cx="7632700" cy="3535363"/>
        </p:xfrm>
        <a:graphic>
          <a:graphicData uri="http://schemas.openxmlformats.org/drawingml/2006/table">
            <a:tbl>
              <a:tblPr/>
              <a:tblGrid>
                <a:gridCol w="76327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Očekivane </a:t>
                      </a: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opće </a:t>
                      </a: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kompetencije studenata/studentica pri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upisu predmeta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što od općih kompetencija smatrate potrebnim za uspješan rad u predmetu (specifične kompetencije određene su prethodno predmetima koje je potrebno upisati/položiti prije upisivanja ovoga predmeta;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najčešće kompetencije odnose se na stupanj korištenja računalnih programa;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ukazati studentima gdje mogu steći tražene kompetencije ukoliko ih nemaju.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karta fakulteta studeni 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673350"/>
            <a:ext cx="5761037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planin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35150" y="1052513"/>
            <a:ext cx="565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>
                <a:latin typeface="Georgia" pitchFamily="18" charset="0"/>
                <a:cs typeface="Arial" charset="0"/>
              </a:rPr>
              <a:t>Strategija Sveučilišta u Rijeci (2007-2013)</a:t>
            </a:r>
            <a:endParaRPr lang="en-US" sz="2000" b="1">
              <a:latin typeface="Georgia" pitchFamily="18" charset="0"/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24075" y="1989138"/>
            <a:ext cx="4894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i="1">
                <a:latin typeface="Georgia" pitchFamily="18" charset="0"/>
                <a:cs typeface="Arial" charset="0"/>
              </a:rPr>
              <a:t>(Akcijski plan za uvođenje ishoda učenja)</a:t>
            </a:r>
            <a:endParaRPr lang="en-US" sz="2000" i="1">
              <a:latin typeface="Georgia" pitchFamily="18" charset="0"/>
              <a:cs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16013" y="1628775"/>
            <a:ext cx="7586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>
                <a:solidFill>
                  <a:schemeClr val="accent2"/>
                </a:solidFill>
                <a:latin typeface="Georgia" pitchFamily="18" charset="0"/>
                <a:cs typeface="Arial" charset="0"/>
              </a:rPr>
              <a:t>Reforma</a:t>
            </a:r>
            <a:r>
              <a:rPr lang="hr-HR" sz="2000" b="1">
                <a:solidFill>
                  <a:schemeClr val="accent2"/>
                </a:solidFill>
                <a:latin typeface="Georgia" pitchFamily="18" charset="0"/>
                <a:cs typeface="Arial" charset="0"/>
              </a:rPr>
              <a:t> kurikuluma temeljena na </a:t>
            </a:r>
            <a:r>
              <a:rPr lang="hr-HR" sz="2400" b="1">
                <a:solidFill>
                  <a:schemeClr val="accent2"/>
                </a:solidFill>
                <a:latin typeface="Georgia" pitchFamily="18" charset="0"/>
                <a:cs typeface="Arial" charset="0"/>
              </a:rPr>
              <a:t>ishodima učenja</a:t>
            </a:r>
            <a:endParaRPr lang="en-US" sz="2400" b="1">
              <a:solidFill>
                <a:schemeClr val="accent2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181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81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181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395288" y="260350"/>
            <a:ext cx="8183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2000" b="1">
                <a:solidFill>
                  <a:srgbClr val="CC00CC"/>
                </a:solidFill>
                <a:latin typeface="Georgia" pitchFamily="18" charset="0"/>
                <a:cs typeface="Times New Roman" pitchFamily="18" charset="0"/>
              </a:rPr>
              <a:t>RASPORED NASTAVE U AKADEMSKOJ 2008/2009. GODINI</a:t>
            </a:r>
            <a:endParaRPr lang="en-US" sz="2000">
              <a:solidFill>
                <a:srgbClr val="CC00CC"/>
              </a:solidFill>
              <a:latin typeface="Georgia" pitchFamily="18" charset="0"/>
            </a:endParaRPr>
          </a:p>
        </p:txBody>
      </p:sp>
      <p:graphicFrame>
        <p:nvGraphicFramePr>
          <p:cNvPr id="125959" name="Group 7"/>
          <p:cNvGraphicFramePr>
            <a:graphicFrameLocks noGrp="1"/>
          </p:cNvGraphicFramePr>
          <p:nvPr/>
        </p:nvGraphicFramePr>
        <p:xfrm>
          <a:off x="1476375" y="908050"/>
          <a:ext cx="5897563" cy="5761038"/>
        </p:xfrm>
        <a:graphic>
          <a:graphicData uri="http://schemas.openxmlformats.org/drawingml/2006/table">
            <a:tbl>
              <a:tblPr/>
              <a:tblGrid>
                <a:gridCol w="525463"/>
                <a:gridCol w="800100"/>
                <a:gridCol w="2171700"/>
                <a:gridCol w="24003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Broj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Tema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Napomena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(upisati naziv teme)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(upisati relevantne informacije, npr. što studenti trebaju pročitati, pripremiti, donijeti na sat..)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2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3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..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..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15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10" name="Rectangle 69"/>
          <p:cNvSpPr>
            <a:spLocks noChangeArrowheads="1"/>
          </p:cNvSpPr>
          <p:nvPr/>
        </p:nvSpPr>
        <p:spPr bwMode="auto">
          <a:xfrm>
            <a:off x="0" y="6580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2775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smtClean="0">
                <a:solidFill>
                  <a:srgbClr val="0033CC"/>
                </a:solidFill>
                <a:latin typeface="Georgia" pitchFamily="18" charset="0"/>
              </a:rPr>
              <a:t>Zaključna rasprava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800" smtClean="0">
                <a:latin typeface="Georgia" pitchFamily="18" charset="0"/>
              </a:rPr>
              <a:t>Koje pretpostavke valja ispuniti za uspješno strukturiranje DINP?</a:t>
            </a:r>
          </a:p>
          <a:p>
            <a:pPr eaLnBrk="1" hangingPunct="1">
              <a:buFontTx/>
              <a:buNone/>
            </a:pPr>
            <a:endParaRPr lang="hr-HR" b="1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3797" name="Rectangle 6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798" name="AutoShape 7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3799" name="Picture 8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76475"/>
            <a:ext cx="7772400" cy="1470025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Pristupi izradi programa </a:t>
            </a:r>
            <a:br>
              <a:rPr lang="hr-HR" sz="4000" smtClean="0">
                <a:solidFill>
                  <a:srgbClr val="0033CC"/>
                </a:solidFill>
                <a:latin typeface="Georgia" pitchFamily="18" charset="0"/>
              </a:rPr>
            </a:br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kolegija</a:t>
            </a:r>
            <a:r>
              <a:rPr lang="hr-HR" sz="4000" i="1" smtClean="0">
                <a:solidFill>
                  <a:srgbClr val="0033CC"/>
                </a:solidFill>
                <a:latin typeface="Georgia" pitchFamily="18" charset="0"/>
              </a:rPr>
              <a:t> </a:t>
            </a:r>
            <a:r>
              <a:rPr lang="hr-HR" sz="4800" smtClean="0"/>
              <a:t> </a:t>
            </a:r>
          </a:p>
        </p:txBody>
      </p:sp>
      <p:pic>
        <p:nvPicPr>
          <p:cNvPr id="33796" name="Picture 11" descr="Medicinski fakultet Rijeka">
            <a:hlinkClick r:id="rId3" tooltip="Medicinski fakultet Rijek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188913"/>
            <a:ext cx="24479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4823" name="Picture 7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smtClean="0">
                <a:solidFill>
                  <a:srgbClr val="0033CC"/>
                </a:solidFill>
                <a:latin typeface="Georgia" pitchFamily="18" charset="0"/>
              </a:rPr>
              <a:t>Pitanja koja postavljamo:</a:t>
            </a:r>
            <a:r>
              <a:rPr lang="hr-HR" sz="3600" smtClean="0">
                <a:latin typeface="Georgia" pitchFamily="18" charset="0"/>
              </a:rPr>
              <a:t>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latin typeface="Georgia" pitchFamily="18" charset="0"/>
              </a:rPr>
              <a:t>Odaberite za vas najvažnije:</a:t>
            </a:r>
          </a:p>
          <a:p>
            <a:pPr lvl="1" eaLnBrk="1" hangingPunct="1"/>
            <a:r>
              <a:rPr lang="hr-HR" smtClean="0">
                <a:latin typeface="Georgia" pitchFamily="18" charset="0"/>
              </a:rPr>
              <a:t>Tko poučava (nastavnik)</a:t>
            </a:r>
          </a:p>
          <a:p>
            <a:pPr lvl="1" eaLnBrk="1" hangingPunct="1"/>
            <a:r>
              <a:rPr lang="hr-HR" smtClean="0">
                <a:latin typeface="Georgia" pitchFamily="18" charset="0"/>
              </a:rPr>
              <a:t>Koga poučava (tko su studenti)</a:t>
            </a:r>
          </a:p>
          <a:p>
            <a:pPr lvl="1" eaLnBrk="1" hangingPunct="1"/>
            <a:r>
              <a:rPr lang="hr-HR" smtClean="0">
                <a:latin typeface="Georgia" pitchFamily="18" charset="0"/>
              </a:rPr>
              <a:t>Što poučava (nastavni sadržaj)</a:t>
            </a:r>
          </a:p>
          <a:p>
            <a:pPr lvl="1" eaLnBrk="1" hangingPunct="1"/>
            <a:r>
              <a:rPr lang="hr-HR" smtClean="0">
                <a:latin typeface="Georgia" pitchFamily="18" charset="0"/>
              </a:rPr>
              <a:t>Za što poučava (što student treba znati)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5847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5848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5849" name="Picture 7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Što su </a:t>
            </a:r>
            <a:r>
              <a:rPr lang="hr-HR" sz="4000" b="1" smtClean="0">
                <a:solidFill>
                  <a:srgbClr val="0033CC"/>
                </a:solidFill>
                <a:latin typeface="Georgia" pitchFamily="18" charset="0"/>
              </a:rPr>
              <a:t>ishodi učenja </a:t>
            </a:r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?</a:t>
            </a:r>
            <a:r>
              <a:rPr lang="hr-HR" sz="4000" b="1" smtClean="0">
                <a:solidFill>
                  <a:srgbClr val="0033CC"/>
                </a:solidFill>
                <a:latin typeface="Georgia" pitchFamily="18" charset="0"/>
              </a:rPr>
              <a:t> </a:t>
            </a:r>
            <a:br>
              <a:rPr lang="hr-HR" sz="4000" b="1" smtClean="0">
                <a:solidFill>
                  <a:srgbClr val="0033CC"/>
                </a:solidFill>
                <a:latin typeface="Georgia" pitchFamily="18" charset="0"/>
              </a:rPr>
            </a:br>
            <a:r>
              <a:rPr lang="hr-HR" sz="2800" i="1" smtClean="0">
                <a:latin typeface="Georgia" pitchFamily="18" charset="0"/>
              </a:rPr>
              <a:t>(learning outcomes)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i="1" smtClean="0">
                <a:latin typeface="Georgia" pitchFamily="18" charset="0"/>
              </a:rPr>
              <a:t>Precizan iskaz o tome što će studenti </a:t>
            </a:r>
            <a:r>
              <a:rPr lang="hr-HR" b="1" i="1" smtClean="0">
                <a:latin typeface="Georgia" pitchFamily="18" charset="0"/>
              </a:rPr>
              <a:t>znati</a:t>
            </a:r>
            <a:r>
              <a:rPr lang="hr-HR" i="1" smtClean="0">
                <a:latin typeface="Georgia" pitchFamily="18" charset="0"/>
              </a:rPr>
              <a:t> ili biti u stanju </a:t>
            </a:r>
            <a:r>
              <a:rPr lang="hr-HR" b="1" i="1" smtClean="0">
                <a:latin typeface="Georgia" pitchFamily="18" charset="0"/>
              </a:rPr>
              <a:t>učiniti</a:t>
            </a:r>
            <a:r>
              <a:rPr lang="hr-HR" i="1" smtClean="0">
                <a:latin typeface="Georgia" pitchFamily="18" charset="0"/>
              </a:rPr>
              <a:t> nakon završetka određenog perioda studija</a:t>
            </a:r>
            <a:r>
              <a:rPr lang="hr-HR" smtClean="0">
                <a:latin typeface="Georgia" pitchFamily="18" charset="0"/>
              </a:rPr>
              <a:t> </a:t>
            </a:r>
            <a:endParaRPr lang="hr-HR" i="1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b="1" i="1" smtClean="0">
                <a:latin typeface="Georgia" pitchFamily="18" charset="0"/>
              </a:rPr>
              <a:t>Osnova</a:t>
            </a:r>
            <a:r>
              <a:rPr lang="hr-HR" i="1" smtClean="0">
                <a:latin typeface="Georgia" pitchFamily="18" charset="0"/>
              </a:rPr>
              <a:t> za definiranje sadržaja, metoda nastave, načina vrednovanja znanja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Mogu se definirati na razini programa, predmeta, nastavne cjeline, nastavnog sata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Očekivani i željeni ishodi učenja (minimum i maksimum)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827088" y="1628775"/>
            <a:ext cx="7632700" cy="129540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827088" y="3141663"/>
            <a:ext cx="7632700" cy="86360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6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6871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Temeljno pitanje: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/>
            <a:r>
              <a:rPr lang="hr-HR" smtClean="0">
                <a:latin typeface="Georgia" pitchFamily="18" charset="0"/>
              </a:rPr>
              <a:t>Što studenti trebaju </a:t>
            </a:r>
            <a:r>
              <a:rPr lang="hr-HR" b="1" smtClean="0">
                <a:latin typeface="Georgia" pitchFamily="18" charset="0"/>
              </a:rPr>
              <a:t>znati</a:t>
            </a:r>
            <a:r>
              <a:rPr lang="hr-HR" smtClean="0">
                <a:latin typeface="Georgia" pitchFamily="18" charset="0"/>
              </a:rPr>
              <a:t>/moći učiniti kada završe studij?</a:t>
            </a:r>
          </a:p>
          <a:p>
            <a:pPr algn="ctr" eaLnBrk="1" hangingPunct="1">
              <a:buFontTx/>
              <a:buNone/>
            </a:pPr>
            <a:endParaRPr lang="hr-HR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mtClean="0">
                <a:latin typeface="Georgia" pitchFamily="18" charset="0"/>
              </a:rPr>
              <a:t>ili</a:t>
            </a:r>
          </a:p>
          <a:p>
            <a:pPr algn="ctr" eaLnBrk="1" hangingPunct="1">
              <a:buFontTx/>
              <a:buNone/>
            </a:pPr>
            <a:endParaRPr lang="hr-HR" smtClean="0">
              <a:latin typeface="Georgia" pitchFamily="18" charset="0"/>
            </a:endParaRPr>
          </a:p>
          <a:p>
            <a:pPr eaLnBrk="1" hangingPunct="1"/>
            <a:r>
              <a:rPr lang="hr-HR" smtClean="0">
                <a:latin typeface="Georgia" pitchFamily="18" charset="0"/>
              </a:rPr>
              <a:t>Koje </a:t>
            </a:r>
            <a:r>
              <a:rPr lang="hr-HR" b="1" smtClean="0">
                <a:latin typeface="Georgia" pitchFamily="18" charset="0"/>
              </a:rPr>
              <a:t>kompetencije</a:t>
            </a:r>
            <a:r>
              <a:rPr lang="hr-HR" smtClean="0">
                <a:latin typeface="Georgia" pitchFamily="18" charset="0"/>
              </a:rPr>
              <a:t> treba posjedovati student nakon završetka studijskog programa?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7895" name="Picture 7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Važnost EQF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/>
              <a:t>“...</a:t>
            </a:r>
            <a:r>
              <a:rPr lang="hr-HR" sz="2400" smtClean="0">
                <a:latin typeface="Georgia" pitchFamily="18" charset="0"/>
              </a:rPr>
              <a:t>budući da su prema pravu Europske unije, relevantne </a:t>
            </a:r>
            <a:r>
              <a:rPr lang="hr-HR" sz="2400" b="1" smtClean="0">
                <a:latin typeface="Georgia" pitchFamily="18" charset="0"/>
              </a:rPr>
              <a:t>stvarne</a:t>
            </a:r>
            <a:r>
              <a:rPr lang="hr-HR" sz="2400" smtClean="0">
                <a:latin typeface="Georgia" pitchFamily="18" charset="0"/>
              </a:rPr>
              <a:t>, a ne formalne kvalifikacije, namjeravano formalno </a:t>
            </a:r>
            <a:r>
              <a:rPr lang="hr-HR" sz="2400" i="1" smtClean="0">
                <a:latin typeface="Georgia" pitchFamily="18" charset="0"/>
              </a:rPr>
              <a:t>ex lege</a:t>
            </a:r>
            <a:r>
              <a:rPr lang="hr-HR" sz="2400" smtClean="0">
                <a:latin typeface="Georgia" pitchFamily="18" charset="0"/>
              </a:rPr>
              <a:t> izjednačavanje razičitih razina kvalifikacija neće imati nikakvog učinka za imatelje hrvatskih diploma kada budu tražili zaposlenje ili nastavak školovanja u državama članicama Europske unije. Bez obzira kakvi se akademski nazivi podjeljivali zakonom, ono što je relevantno su </a:t>
            </a:r>
            <a:r>
              <a:rPr lang="hr-HR" sz="2400" b="1" smtClean="0">
                <a:latin typeface="Georgia" pitchFamily="18" charset="0"/>
              </a:rPr>
              <a:t>stvarne kompetencije</a:t>
            </a:r>
            <a:r>
              <a:rPr lang="hr-HR" sz="2400" smtClean="0">
                <a:latin typeface="Georgia" pitchFamily="18" charset="0"/>
              </a:rPr>
              <a:t> koje se u određenom obrazovnom programu stječu. Drugim riječima, nadležne institucije država članica, poslodavci i sveučilišta i dalje će prosuđivati hrvatske diplome prema sadržaju studijskih programa i stvarnoj razini kvalifikacija, a ne prema formalnom akademskom nazivu.”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i="1" smtClean="0">
                <a:latin typeface="Georgia" pitchFamily="18" charset="0"/>
              </a:rPr>
              <a:t>(S. Rodin: Usklađivanje hrvatskog kvalifikacijskog okvira s Europskim i povreda ustavnog prava na autonomiju sveučilišta)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6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059113" y="3598863"/>
            <a:ext cx="2962275" cy="2173287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>
                <a:latin typeface="Georgia" pitchFamily="18" charset="0"/>
                <a:cs typeface="Arial" charset="0"/>
              </a:rPr>
              <a:t>Ocjenjivanje</a:t>
            </a:r>
          </a:p>
          <a:p>
            <a:r>
              <a:rPr lang="hr-HR" sz="2400">
                <a:latin typeface="Georgia" pitchFamily="18" charset="0"/>
                <a:cs typeface="Arial" charset="0"/>
              </a:rPr>
              <a:t>primjenom</a:t>
            </a:r>
          </a:p>
          <a:p>
            <a:r>
              <a:rPr lang="hr-HR" sz="3200" b="1">
                <a:latin typeface="Georgia" pitchFamily="18" charset="0"/>
                <a:cs typeface="Arial" charset="0"/>
              </a:rPr>
              <a:t>ECTS-a</a:t>
            </a:r>
          </a:p>
          <a:p>
            <a:r>
              <a:rPr lang="hr-HR" sz="2800" i="1">
                <a:latin typeface="Georgia" pitchFamily="18" charset="0"/>
                <a:cs typeface="Arial" charset="0"/>
              </a:rPr>
              <a:t>Europski sustav </a:t>
            </a:r>
          </a:p>
          <a:p>
            <a:r>
              <a:rPr lang="hr-HR" sz="2800" i="1">
                <a:latin typeface="Georgia" pitchFamily="18" charset="0"/>
                <a:cs typeface="Arial" charset="0"/>
              </a:rPr>
              <a:t>prijenosa bodova</a:t>
            </a:r>
            <a:endParaRPr lang="en-US" sz="2800" i="1">
              <a:latin typeface="Georgia" pitchFamily="18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627313" y="692150"/>
            <a:ext cx="3527425" cy="10668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2800">
                <a:latin typeface="Georgia" pitchFamily="18" charset="0"/>
                <a:cs typeface="Arial" charset="0"/>
              </a:rPr>
              <a:t>Precizno utvrđivanje</a:t>
            </a:r>
            <a:r>
              <a:rPr lang="hr-HR" sz="3200">
                <a:latin typeface="Georgia" pitchFamily="18" charset="0"/>
                <a:cs typeface="Arial" charset="0"/>
              </a:rPr>
              <a:t> </a:t>
            </a:r>
          </a:p>
          <a:p>
            <a:pPr algn="ctr"/>
            <a:r>
              <a:rPr lang="hr-HR" sz="3200" b="1">
                <a:latin typeface="Georgia" pitchFamily="18" charset="0"/>
                <a:cs typeface="Arial" charset="0"/>
              </a:rPr>
              <a:t>ishoda učenja</a:t>
            </a:r>
            <a:endParaRPr lang="en-US" sz="3200" b="1">
              <a:latin typeface="Georgia" pitchFamily="18" charset="0"/>
              <a:cs typeface="Arial" charset="0"/>
            </a:endParaRPr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4356100" y="1844675"/>
            <a:ext cx="0" cy="18002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555875" y="2420938"/>
            <a:ext cx="3760788" cy="528637"/>
          </a:xfrm>
          <a:prstGeom prst="rect">
            <a:avLst/>
          </a:prstGeom>
          <a:solidFill>
            <a:srgbClr val="666699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>
                <a:latin typeface="Georgia" pitchFamily="18" charset="0"/>
                <a:cs typeface="Arial" charset="0"/>
              </a:rPr>
              <a:t>Metode poučavanja</a:t>
            </a:r>
            <a:endParaRPr lang="en-US" sz="2800" b="1">
              <a:latin typeface="Georgia" pitchFamily="18" charset="0"/>
              <a:cs typeface="Arial" charset="0"/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2555875" y="6092825"/>
            <a:ext cx="376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>
                <a:latin typeface="Georgia" pitchFamily="18" charset="0"/>
                <a:cs typeface="Arial" charset="0"/>
              </a:rPr>
              <a:t>KOMPETENCIJE</a:t>
            </a:r>
            <a:endParaRPr lang="en-US" sz="3200" b="1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2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/>
      <p:bldP spid="146436" grpId="0" animBg="1"/>
      <p:bldP spid="146437" grpId="0" animBg="1"/>
      <p:bldP spid="146438" grpId="0"/>
      <p:bldP spid="146438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7777163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/>
          </a:p>
          <a:p>
            <a:endParaRPr lang="en-US"/>
          </a:p>
        </p:txBody>
      </p:sp>
      <p:grpSp>
        <p:nvGrpSpPr>
          <p:cNvPr id="39939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39942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9943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39944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Što su </a:t>
            </a:r>
            <a:r>
              <a:rPr lang="hr-HR" b="1" smtClean="0">
                <a:solidFill>
                  <a:srgbClr val="0033CC"/>
                </a:solidFill>
                <a:latin typeface="Georgia" pitchFamily="18" charset="0"/>
              </a:rPr>
              <a:t>kompetencije</a:t>
            </a:r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latin typeface="Georgia" pitchFamily="18" charset="0"/>
              </a:rPr>
              <a:t>Znanja, vještine i sposobnosti koje osoba ima, a koje je čine </a:t>
            </a:r>
            <a:r>
              <a:rPr lang="hr-HR" sz="2800" b="1" smtClean="0">
                <a:latin typeface="Georgia" pitchFamily="18" charset="0"/>
              </a:rPr>
              <a:t>sposobnom </a:t>
            </a:r>
            <a:r>
              <a:rPr lang="hr-HR" sz="2800" smtClean="0">
                <a:latin typeface="Georgia" pitchFamily="18" charset="0"/>
              </a:rPr>
              <a:t>da nešto učini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latin typeface="Georgia" pitchFamily="18" charset="0"/>
              </a:rPr>
              <a:t>Dinamična</a:t>
            </a:r>
            <a:r>
              <a:rPr lang="hr-HR" sz="2800" smtClean="0">
                <a:latin typeface="Georgia" pitchFamily="18" charset="0"/>
              </a:rPr>
              <a:t> </a:t>
            </a:r>
            <a:r>
              <a:rPr lang="hr-HR" sz="2800" b="1" smtClean="0">
                <a:latin typeface="Georgia" pitchFamily="18" charset="0"/>
              </a:rPr>
              <a:t>kombinacija</a:t>
            </a:r>
            <a:r>
              <a:rPr lang="hr-HR" sz="2800" smtClean="0">
                <a:latin typeface="Georgia" pitchFamily="18" charset="0"/>
              </a:rPr>
              <a:t> znanja i njegove primjene, stavova i odgovornosti koji opisuju ishode učenja obrazovnog programa 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b="1" i="1" smtClean="0">
                <a:solidFill>
                  <a:srgbClr val="FF6600"/>
                </a:solidFill>
                <a:latin typeface="Georgia" pitchFamily="18" charset="0"/>
              </a:rPr>
              <a:t>Dokazana sposobnost da se koristi znanje, vještine,</a:t>
            </a:r>
            <a:r>
              <a:rPr lang="hr-HR" sz="2800" i="1" smtClean="0">
                <a:latin typeface="Georgia" pitchFamily="18" charset="0"/>
              </a:rPr>
              <a:t> osobna, društvena i/ili metodološka sposobnost, u situacijama rada i učenja, u profesionalnom i osobnom razvoju.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i="1" smtClean="0">
                <a:latin typeface="Georgia" pitchFamily="18" charset="0"/>
              </a:rPr>
              <a:t>	U kontekstu </a:t>
            </a:r>
            <a:r>
              <a:rPr lang="hr-HR" sz="2800" b="1" i="1" smtClean="0">
                <a:latin typeface="Georgia" pitchFamily="18" charset="0"/>
              </a:rPr>
              <a:t>Europskog kvalifikacijskog okvira</a:t>
            </a:r>
            <a:r>
              <a:rPr lang="hr-HR" sz="2800" i="1" smtClean="0">
                <a:latin typeface="Georgia" pitchFamily="18" charset="0"/>
              </a:rPr>
              <a:t> kompetencije se opisuju u terminima </a:t>
            </a:r>
            <a:r>
              <a:rPr lang="hr-HR" sz="2800" i="1" u="sng" smtClean="0">
                <a:latin typeface="Georgia" pitchFamily="18" charset="0"/>
              </a:rPr>
              <a:t>odgovornosti i autonomije</a:t>
            </a:r>
            <a:r>
              <a:rPr lang="hr-HR" sz="2800" smtClean="0">
                <a:latin typeface="Georgia" pitchFamily="18" charset="0"/>
              </a:rPr>
              <a:t>. (EU Parlament, 24.10.2007.)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0967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Kompetencije mogu biti: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b="1" smtClean="0">
                <a:latin typeface="Georgia" pitchFamily="18" charset="0"/>
              </a:rPr>
              <a:t>Opće </a:t>
            </a:r>
            <a:r>
              <a:rPr lang="hr-HR" smtClean="0">
                <a:latin typeface="Georgia" pitchFamily="18" charset="0"/>
              </a:rPr>
              <a:t>(</a:t>
            </a:r>
            <a:r>
              <a:rPr lang="hr-HR" i="1" smtClean="0">
                <a:latin typeface="Georgia" pitchFamily="18" charset="0"/>
              </a:rPr>
              <a:t>generic competences</a:t>
            </a:r>
            <a:r>
              <a:rPr lang="hr-HR" smtClean="0">
                <a:latin typeface="Georgi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mtClean="0">
                <a:latin typeface="Georgia" pitchFamily="18" charset="0"/>
              </a:rPr>
              <a:t>		- Znanja, vještine i sposobnosti koje bi osoba koja završi određenu razinu obrazovanja trebala posjedovati bez obzira na struku kojom se bavi.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b="1" smtClean="0">
                <a:latin typeface="Georgia" pitchFamily="18" charset="0"/>
              </a:rPr>
              <a:t>Specifične</a:t>
            </a:r>
            <a:r>
              <a:rPr lang="hr-HR" smtClean="0">
                <a:latin typeface="Georgia" pitchFamily="18" charset="0"/>
              </a:rPr>
              <a:t> (</a:t>
            </a:r>
            <a:r>
              <a:rPr lang="hr-HR" i="1" smtClean="0">
                <a:latin typeface="Georgia" pitchFamily="18" charset="0"/>
              </a:rPr>
              <a:t>subject specific competences</a:t>
            </a:r>
            <a:r>
              <a:rPr lang="hr-HR" smtClean="0">
                <a:latin typeface="Georgi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mtClean="0">
                <a:latin typeface="Georgia" pitchFamily="18" charset="0"/>
              </a:rPr>
              <a:t>		- Znanja, vještine i sposobnosti vezane uz određenu struku.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5125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26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5127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Zašto smo se sastali?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783638" cy="576103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sz="2000" b="1" smtClean="0">
                <a:latin typeface="Georgia" pitchFamily="18" charset="0"/>
              </a:rPr>
              <a:t>	Reforma kurikuluma temeljena na ishodima učenja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sz="2000" b="1" i="1" smtClean="0">
                <a:solidFill>
                  <a:srgbClr val="0033CC"/>
                </a:solidFill>
                <a:latin typeface="Georgia" pitchFamily="18" charset="0"/>
              </a:rPr>
              <a:t>(Strategija Sveučilišta u Rijeci, str. 21.)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b="1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>
                <a:latin typeface="Georgia" pitchFamily="18" charset="0"/>
              </a:rPr>
              <a:t>		Studijski programi, reformirani sukladno koncepciji mjerljivih ishoda učenja, omogućit će razvijanje </a:t>
            </a:r>
            <a:r>
              <a:rPr lang="hr-HR" sz="2000" b="1" smtClean="0">
                <a:latin typeface="Georgia" pitchFamily="18" charset="0"/>
              </a:rPr>
              <a:t>nacionalnoga kvalifikacijskog okvira</a:t>
            </a:r>
            <a:r>
              <a:rPr lang="hr-HR" sz="2000" smtClean="0">
                <a:latin typeface="Georgia" pitchFamily="18" charset="0"/>
              </a:rPr>
              <a:t> i prevođenje akademskih profila i kvalifikacija ostvarenih na Sveučilištu u </a:t>
            </a:r>
            <a:r>
              <a:rPr lang="hr-HR" sz="2000" b="1" smtClean="0">
                <a:latin typeface="Georgia" pitchFamily="18" charset="0"/>
              </a:rPr>
              <a:t>Europski kvalifikacijski okvir.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smtClean="0"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>
                <a:latin typeface="Georgia" pitchFamily="18" charset="0"/>
              </a:rPr>
              <a:t>		Svi studijski programi razvijat će </a:t>
            </a:r>
            <a:r>
              <a:rPr lang="hr-HR" sz="2000" b="1" smtClean="0">
                <a:latin typeface="Georgia" pitchFamily="18" charset="0"/>
              </a:rPr>
              <a:t>znanja, vještine te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b="1" smtClean="0">
                <a:latin typeface="Georgia" pitchFamily="18" charset="0"/>
              </a:rPr>
              <a:t>	opće i profesionalne kompetencije</a:t>
            </a:r>
            <a:r>
              <a:rPr lang="hr-HR" sz="2000" smtClean="0">
                <a:latin typeface="Georgia" pitchFamily="18" charset="0"/>
              </a:rPr>
              <a:t> (generičke kompetencije).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>
                <a:latin typeface="Georgia" pitchFamily="18" charset="0"/>
              </a:rPr>
              <a:t>		Zbog toga će svi nastavnici Sveučilišta svladati metodologiju definiranja </a:t>
            </a:r>
            <a:r>
              <a:rPr lang="hr-HR" sz="2000" b="1" smtClean="0">
                <a:latin typeface="Georgia" pitchFamily="18" charset="0"/>
              </a:rPr>
              <a:t>ishoda učenja</a:t>
            </a:r>
            <a:r>
              <a:rPr lang="hr-HR" sz="2000" smtClean="0">
                <a:latin typeface="Georgia" pitchFamily="18" charset="0"/>
              </a:rPr>
              <a:t>, izgradnje </a:t>
            </a:r>
            <a:r>
              <a:rPr lang="hr-HR" sz="2000" b="1" smtClean="0">
                <a:latin typeface="Georgia" pitchFamily="18" charset="0"/>
              </a:rPr>
              <a:t>kurikuluma</a:t>
            </a:r>
            <a:r>
              <a:rPr lang="hr-HR" sz="2000" smtClean="0">
                <a:latin typeface="Georgia" pitchFamily="18" charset="0"/>
              </a:rPr>
              <a:t> na temelju </a:t>
            </a:r>
            <a:r>
              <a:rPr lang="hr-HR" sz="2000" b="1" smtClean="0">
                <a:latin typeface="Georgia" pitchFamily="18" charset="0"/>
              </a:rPr>
              <a:t>definiranih ishoda</a:t>
            </a:r>
            <a:r>
              <a:rPr lang="hr-HR" sz="2000" smtClean="0">
                <a:latin typeface="Georgia" pitchFamily="18" charset="0"/>
              </a:rPr>
              <a:t> i razvijanje metodologije i instrumentarija za učenje i njihovo </a:t>
            </a:r>
            <a:r>
              <a:rPr lang="hr-HR" sz="2000" b="1" smtClean="0">
                <a:latin typeface="Georgia" pitchFamily="18" charset="0"/>
              </a:rPr>
              <a:t>provjeravanje</a:t>
            </a:r>
            <a:r>
              <a:rPr lang="hr-HR" sz="2000" smtClean="0">
                <a:latin typeface="Georg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smtClean="0">
                <a:latin typeface="Georgia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r-HR" sz="2000" i="1" smtClean="0">
                <a:solidFill>
                  <a:schemeClr val="bg2"/>
                </a:solidFill>
                <a:latin typeface="Georgia" pitchFamily="18" charset="0"/>
              </a:rPr>
              <a:t>	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92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9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9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9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9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9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9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9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9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9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9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9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9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9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92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9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9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9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92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92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92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9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9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92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  <p:bldP spid="1392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1991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smtClean="0">
                <a:solidFill>
                  <a:srgbClr val="0033CC"/>
                </a:solidFill>
                <a:latin typeface="Georgia" pitchFamily="18" charset="0"/>
              </a:rPr>
              <a:t>Koliki je željeni omjer općih i specifičnih kompetencija??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i="1" smtClean="0">
                <a:latin typeface="Georgia" pitchFamily="18" charset="0"/>
              </a:rPr>
              <a:t>Strategija Sveučilišta u Rijeci</a:t>
            </a:r>
            <a:r>
              <a:rPr lang="hr-HR" smtClean="0">
                <a:latin typeface="Georgia" pitchFamily="18" charset="0"/>
              </a:rPr>
              <a:t>: </a:t>
            </a:r>
          </a:p>
          <a:p>
            <a:pPr eaLnBrk="1" hangingPunct="1">
              <a:buFontTx/>
              <a:buNone/>
            </a:pPr>
            <a:endParaRPr lang="hr-HR" smtClean="0"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hr-HR" b="1" smtClean="0">
                <a:latin typeface="Georgia" pitchFamily="18" charset="0"/>
              </a:rPr>
              <a:t>Zadatak 13. </a:t>
            </a:r>
            <a:r>
              <a:rPr lang="hr-HR" smtClean="0">
                <a:latin typeface="Georgia" pitchFamily="18" charset="0"/>
              </a:rPr>
              <a:t>Sve studijske programe na Sveučilištu strukturirati tako da najmanje </a:t>
            </a:r>
            <a:r>
              <a:rPr lang="hr-HR" b="1" smtClean="0">
                <a:latin typeface="Georgia" pitchFamily="18" charset="0"/>
              </a:rPr>
              <a:t>20%</a:t>
            </a:r>
            <a:r>
              <a:rPr lang="hr-HR" smtClean="0">
                <a:latin typeface="Georgia" pitchFamily="18" charset="0"/>
              </a:rPr>
              <a:t> ishoda učenja u programu razvija </a:t>
            </a:r>
            <a:r>
              <a:rPr lang="hr-HR" b="1" smtClean="0">
                <a:latin typeface="Georgia" pitchFamily="18" charset="0"/>
              </a:rPr>
              <a:t>opće</a:t>
            </a:r>
            <a:r>
              <a:rPr lang="hr-HR" smtClean="0">
                <a:latin typeface="Georgia" pitchFamily="18" charset="0"/>
              </a:rPr>
              <a:t> kompetencije. (str. 21)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3015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>
                <a:solidFill>
                  <a:srgbClr val="0033CC"/>
                </a:solidFill>
                <a:latin typeface="Georgia" pitchFamily="18" charset="0"/>
              </a:rPr>
              <a:t>Opće kompetencije</a:t>
            </a:r>
            <a:endParaRPr lang="hr-HR" smtClean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eaLnBrk="1" hangingPunct="1"/>
            <a:r>
              <a:rPr lang="hr-HR" smtClean="0">
                <a:latin typeface="Georgia" pitchFamily="18" charset="0"/>
              </a:rPr>
              <a:t>Instrumentalne</a:t>
            </a:r>
          </a:p>
          <a:p>
            <a:pPr eaLnBrk="1" hangingPunct="1"/>
            <a:r>
              <a:rPr lang="hr-HR" smtClean="0">
                <a:solidFill>
                  <a:srgbClr val="FFFF00"/>
                </a:solidFill>
                <a:latin typeface="Georgia" pitchFamily="18" charset="0"/>
              </a:rPr>
              <a:t>Interpersonalne</a:t>
            </a:r>
          </a:p>
          <a:p>
            <a:pPr eaLnBrk="1" hangingPunct="1"/>
            <a:r>
              <a:rPr lang="hr-HR" smtClean="0">
                <a:solidFill>
                  <a:srgbClr val="FFFF00"/>
                </a:solidFill>
                <a:latin typeface="Georgia" pitchFamily="18" charset="0"/>
              </a:rPr>
              <a:t>Sistemske</a:t>
            </a:r>
          </a:p>
          <a:p>
            <a:pPr eaLnBrk="1" hangingPunct="1"/>
            <a:endParaRPr lang="hr-HR" smtClean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038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4039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Instrumentalne opće kompetencije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08513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1. Sposobnost analize i sinteze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2. Sposobnost planiranja i organiziranja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3. Osnovno opće znanje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4. Utemeljenje u osnovnom profesionalnom znanju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5. Usmena i pisana komunikacija na maternjem jeziku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6. Znanje stranog jezika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7. Elementarno poznavanje računala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8. Vještine upravljanja informacijama (sposobnost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   da se dobije i analizira informacija iz različitih izvora)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9. Rješavanje problema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10. Odlučivanje.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5063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FFFF00"/>
                </a:solidFill>
                <a:latin typeface="Georgia" pitchFamily="18" charset="0"/>
              </a:rPr>
              <a:t>Interpersonalne </a:t>
            </a:r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opće kompetencije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1. Sposobnost kritike i samokritike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2. Timski rad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3. </a:t>
            </a:r>
            <a:r>
              <a:rPr lang="hr-HR" sz="2400" smtClean="0">
                <a:solidFill>
                  <a:srgbClr val="FFFF00"/>
                </a:solidFill>
                <a:latin typeface="Georgia" pitchFamily="18" charset="0"/>
              </a:rPr>
              <a:t>Interpersonalne</a:t>
            </a:r>
            <a:r>
              <a:rPr lang="hr-HR" sz="2400" smtClean="0">
                <a:latin typeface="Georgia" pitchFamily="18" charset="0"/>
              </a:rPr>
              <a:t> veštine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4. Sposobnost rada u interdisciplinarnim timovima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5. Sposobnost komuniciranja s ne-ekspertima iz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   drugih oblasti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6. Razumijevanje raznolikosti i multikulturalnosti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7. Sposobnost rada u međunarodnom okruženju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8. Etička posvećenost.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6086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087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6088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solidFill>
                  <a:srgbClr val="FFFF00"/>
                </a:solidFill>
                <a:latin typeface="Georgia" pitchFamily="18" charset="0"/>
              </a:rPr>
              <a:t>Sistemske</a:t>
            </a:r>
            <a:r>
              <a:rPr lang="hr-HR" sz="4000" smtClean="0">
                <a:solidFill>
                  <a:srgbClr val="0033CC"/>
                </a:solidFill>
                <a:latin typeface="Georgia" pitchFamily="18" charset="0"/>
              </a:rPr>
              <a:t> opće kompetencije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1. Sposobnost primjene znanja u praksi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2. Istraživačke vještine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3. Sposobnost učenja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4. Sposobnost prilagođavanja novim situacijama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5. Sposobnost stvaranja novih ideja (kreativnost)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6. Vođenje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7. Razumijevanje kultura i običaja drugih zemalja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8. Sposobnost samostalnog rada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 9. Kreiranje i menadžment projekata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10. Pokretački i poduzetnički duh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11. Briga o kvaliteti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12. Želja za uspjehom</a:t>
            </a:r>
          </a:p>
        </p:txBody>
      </p: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1547813" y="8366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latin typeface="Georgia" pitchFamily="18" charset="0"/>
              </a:rPr>
              <a:t>Sustavne</a:t>
            </a:r>
            <a:endParaRPr lang="en-US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7110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7111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7112" name="Picture 7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3600" b="1" smtClean="0">
                <a:solidFill>
                  <a:srgbClr val="0033CC"/>
                </a:solidFill>
                <a:latin typeface="Georgia" pitchFamily="18" charset="0"/>
              </a:rPr>
              <a:t>Specifične /stručne/ kompetencije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400" smtClean="0">
                <a:latin typeface="Georgia" pitchFamily="18" charset="0"/>
              </a:rPr>
              <a:t>Potreban dijalog unutar struke (</a:t>
            </a:r>
            <a:r>
              <a:rPr lang="hr-HR" sz="2400" b="1" smtClean="0">
                <a:latin typeface="Georgia" pitchFamily="18" charset="0"/>
              </a:rPr>
              <a:t>na međunarodnoj i nacionalnoj razini</a:t>
            </a:r>
            <a:r>
              <a:rPr lang="hr-HR" sz="2400" smtClean="0">
                <a:latin typeface="Georgia" pitchFamily="18" charset="0"/>
              </a:rPr>
              <a:t>) radi prepoznatiljivosti programa, priznavanja dijelova studija ili završnih kvalifikacija (tematske </a:t>
            </a:r>
            <a:r>
              <a:rPr lang="hr-HR" sz="2400" i="1" smtClean="0">
                <a:latin typeface="Georgia" pitchFamily="18" charset="0"/>
              </a:rPr>
              <a:t>Socrates</a:t>
            </a:r>
            <a:r>
              <a:rPr lang="hr-HR" sz="2400" smtClean="0">
                <a:latin typeface="Georgia" pitchFamily="18" charset="0"/>
              </a:rPr>
              <a:t> mreže) </a:t>
            </a:r>
          </a:p>
          <a:p>
            <a:pPr eaLnBrk="1" hangingPunct="1"/>
            <a:r>
              <a:rPr lang="hr-HR" sz="2400" b="1" smtClean="0">
                <a:latin typeface="Georgia" pitchFamily="18" charset="0"/>
              </a:rPr>
              <a:t>Usuglašavanje</a:t>
            </a:r>
            <a:r>
              <a:rPr lang="hr-HR" sz="2400" smtClean="0">
                <a:latin typeface="Georgia" pitchFamily="18" charset="0"/>
              </a:rPr>
              <a:t> ne podrazumijeva </a:t>
            </a:r>
            <a:r>
              <a:rPr lang="hr-HR" sz="2400" b="1" smtClean="0">
                <a:latin typeface="Georgia" pitchFamily="18" charset="0"/>
              </a:rPr>
              <a:t>jednake programe</a:t>
            </a:r>
            <a:r>
              <a:rPr lang="hr-HR" sz="2400" smtClean="0">
                <a:latin typeface="Georgia" pitchFamily="18" charset="0"/>
              </a:rPr>
              <a:t>, već isključivo </a:t>
            </a:r>
            <a:r>
              <a:rPr lang="hr-HR" sz="2400" b="1" smtClean="0">
                <a:solidFill>
                  <a:srgbClr val="FF6600"/>
                </a:solidFill>
                <a:latin typeface="Georgia" pitchFamily="18" charset="0"/>
              </a:rPr>
              <a:t>usuglašavanje</a:t>
            </a:r>
            <a:r>
              <a:rPr lang="hr-HR" sz="2400" smtClean="0">
                <a:latin typeface="Georgia" pitchFamily="18" charset="0"/>
              </a:rPr>
              <a:t> na razini izlaznih </a:t>
            </a:r>
            <a:r>
              <a:rPr lang="hr-HR" sz="2400" b="1" smtClean="0">
                <a:latin typeface="Georgia" pitchFamily="18" charset="0"/>
              </a:rPr>
              <a:t>općih i specifičnih kompetencija</a:t>
            </a:r>
          </a:p>
          <a:p>
            <a:pPr eaLnBrk="1" hangingPunct="1"/>
            <a:r>
              <a:rPr lang="hr-HR" sz="2400" smtClean="0">
                <a:latin typeface="Georgia" pitchFamily="18" charset="0"/>
              </a:rPr>
              <a:t>Put do ostvarivanja kompetencija je različit</a:t>
            </a:r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827088" y="1628775"/>
            <a:ext cx="7561262" cy="1152525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4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134" name="AutoShape 6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8135" name="Picture 7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4000" smtClean="0">
                <a:latin typeface="Georgia" pitchFamily="18" charset="0"/>
              </a:rPr>
              <a:t>Postupci/pitanja pri (re)definiranju studijskih programa (2/3)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hr-HR" sz="2800" b="1" smtClean="0">
                <a:latin typeface="Georgia" pitchFamily="18" charset="0"/>
              </a:rPr>
              <a:t>Na razini pojedinačnog predmeta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r-HR" sz="2400" smtClean="0">
                <a:latin typeface="Georgia" pitchFamily="18" charset="0"/>
              </a:rPr>
              <a:t>Koje </a:t>
            </a:r>
            <a:r>
              <a:rPr lang="hr-HR" sz="2400" b="1" smtClean="0">
                <a:solidFill>
                  <a:srgbClr val="FF6600"/>
                </a:solidFill>
                <a:latin typeface="Georgia" pitchFamily="18" charset="0"/>
              </a:rPr>
              <a:t>opće i specifične kompetencije</a:t>
            </a:r>
            <a:r>
              <a:rPr lang="hr-HR" sz="2400" smtClean="0">
                <a:latin typeface="Georgia" pitchFamily="18" charset="0"/>
              </a:rPr>
              <a:t> treba imati student po završetku predmeta?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r-HR" sz="2400" smtClean="0">
                <a:latin typeface="Georgia" pitchFamily="18" charset="0"/>
              </a:rPr>
              <a:t>Koji su </a:t>
            </a:r>
            <a:r>
              <a:rPr lang="hr-HR" sz="2400" b="1" smtClean="0">
                <a:solidFill>
                  <a:srgbClr val="FF6600"/>
                </a:solidFill>
                <a:latin typeface="Georgia" pitchFamily="18" charset="0"/>
              </a:rPr>
              <a:t>ishodi učenja</a:t>
            </a:r>
            <a:r>
              <a:rPr lang="hr-HR" sz="2400" smtClean="0">
                <a:latin typeface="Georgia" pitchFamily="18" charset="0"/>
              </a:rPr>
              <a:t> predviđeni?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r-HR" sz="2400" i="1" smtClean="0">
                <a:latin typeface="Georgia" pitchFamily="18" charset="0"/>
              </a:rPr>
              <a:t>Kojim ćemo sadržajima, </a:t>
            </a:r>
            <a:r>
              <a:rPr lang="hr-HR" sz="2400" b="1" i="1" smtClean="0">
                <a:latin typeface="Georgia" pitchFamily="18" charset="0"/>
              </a:rPr>
              <a:t>metodama</a:t>
            </a:r>
            <a:r>
              <a:rPr lang="hr-HR" sz="2400" i="1" smtClean="0">
                <a:latin typeface="Georgia" pitchFamily="18" charset="0"/>
              </a:rPr>
              <a:t> i načinima provjere znanja ostvariti predviđene ishode?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r-HR" sz="2400" smtClean="0">
                <a:latin typeface="Georgia" pitchFamily="18" charset="0"/>
              </a:rPr>
              <a:t>Jesu li obveze studenata usklađene s </a:t>
            </a:r>
            <a:r>
              <a:rPr lang="hr-HR" sz="2400" b="1" smtClean="0">
                <a:solidFill>
                  <a:srgbClr val="FF6600"/>
                </a:solidFill>
                <a:latin typeface="Georgia" pitchFamily="18" charset="0"/>
              </a:rPr>
              <a:t>ECTS </a:t>
            </a:r>
            <a:r>
              <a:rPr lang="hr-HR" sz="2400" smtClean="0">
                <a:latin typeface="Georgia" pitchFamily="18" charset="0"/>
              </a:rPr>
              <a:t>bodovima (zadaci, literatura...)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hr-HR" sz="2400" smtClean="0">
                <a:latin typeface="Georgia" pitchFamily="18" charset="0"/>
              </a:rPr>
              <a:t>Je li program pojedinačnog predmeta usklađen sa zakonskim odredbama (Statut, Pravilnik..)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4915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15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49159" name="Picture 5" descr="Log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0033CC"/>
                </a:solidFill>
                <a:latin typeface="Georgia" pitchFamily="18" charset="0"/>
              </a:rPr>
              <a:t>Indikator učinka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b="1" smtClean="0">
                <a:latin typeface="Georgia" pitchFamily="18" charset="0"/>
              </a:rPr>
              <a:t>1.13 Prosječni % studijskog programa s ishodima učenja u kojima se razvijaju opće kompetencije.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• Pokazatelj usklađivanja studijskih programa s </a:t>
            </a:r>
            <a:r>
              <a:rPr lang="hr-HR" sz="2400" i="1" smtClean="0">
                <a:latin typeface="Georgia" pitchFamily="18" charset="0"/>
              </a:rPr>
              <a:t>European Qualification Frameworkom </a:t>
            </a:r>
            <a:r>
              <a:rPr lang="hr-HR" sz="2400" smtClean="0">
                <a:latin typeface="Georgia" pitchFamily="18" charset="0"/>
              </a:rPr>
              <a:t>i uvođenja općih kompetencija u ishode učenja.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• Za svaki studijski program (I., II. i III. ciklusa) potrebno je izračunati udio </a:t>
            </a:r>
            <a:r>
              <a:rPr lang="hr-HR" sz="2400" b="1" smtClean="0">
                <a:latin typeface="Georgia" pitchFamily="18" charset="0"/>
              </a:rPr>
              <a:t>općih kompetencija</a:t>
            </a:r>
            <a:r>
              <a:rPr lang="hr-HR" sz="2400" smtClean="0">
                <a:latin typeface="Georgia" pitchFamily="18" charset="0"/>
              </a:rPr>
              <a:t> u ukupnom radnom opterećenju studenata – postotak ECTS kredita koji se dodjeljuju za opće kompetencije. Usporedba tri godine.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• Cenzus datum: 1. studenoga.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2400" smtClean="0">
                <a:latin typeface="Georgia" pitchFamily="18" charset="0"/>
              </a:rPr>
              <a:t>• Odgovorna osoba: prodekani zaduženi za nastavu i poslijediplomske studije te pročelnik Centra za studije.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5018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18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5018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rgbClr val="DDDDDD"/>
                </a:solidFill>
                <a:latin typeface="Georgia" pitchFamily="18" charset="0"/>
              </a:rPr>
              <a:t>Zaključak: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/>
            <a:r>
              <a:rPr lang="hr-HR" sz="2800" smtClean="0">
                <a:latin typeface="Georgia" pitchFamily="18" charset="0"/>
              </a:rPr>
              <a:t>Za svaki studijski program potrebno je definirati što bi student trebao znati nakon uspješno završenog studijskog programa (ishodi učenja i kompetencije) 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Kompetencije treba definirati u skladu s EQF i NKO </a:t>
            </a:r>
          </a:p>
          <a:p>
            <a:pPr eaLnBrk="1" hangingPunct="1"/>
            <a:r>
              <a:rPr lang="hr-HR" sz="2800" smtClean="0">
                <a:latin typeface="Georgia" pitchFamily="18" charset="0"/>
              </a:rPr>
              <a:t>Definiranje ishoda učenja treba započeti “od vrha”!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2" descr="euro-c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989138"/>
            <a:ext cx="6761163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489585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b="1">
                <a:latin typeface="Georgia" pitchFamily="18" charset="0"/>
                <a:cs typeface="Arial" charset="0"/>
              </a:rPr>
              <a:t>Europski kvalifikacijski okvir – EQF</a:t>
            </a:r>
          </a:p>
          <a:p>
            <a:r>
              <a:rPr lang="hr-HR" i="1">
                <a:latin typeface="Georgia" pitchFamily="18" charset="0"/>
                <a:cs typeface="Arial" charset="0"/>
              </a:rPr>
              <a:t>European Qualification Framework</a:t>
            </a:r>
            <a:endParaRPr lang="en-US" i="1">
              <a:latin typeface="Georgia" pitchFamily="18" charset="0"/>
              <a:cs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0" y="5084763"/>
            <a:ext cx="4195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>
                <a:latin typeface="Georgia" pitchFamily="18" charset="0"/>
                <a:cs typeface="Arial" charset="0"/>
              </a:rPr>
              <a:t>Hrvatski kvalifikacijski okvir </a:t>
            </a:r>
            <a:r>
              <a:rPr lang="hr-HR" sz="2000">
                <a:latin typeface="Georgia" pitchFamily="18" charset="0"/>
                <a:cs typeface="Arial" charset="0"/>
              </a:rPr>
              <a:t>- </a:t>
            </a:r>
          </a:p>
          <a:p>
            <a:r>
              <a:rPr lang="hr-HR" sz="2000" b="1">
                <a:latin typeface="Georgia" pitchFamily="18" charset="0"/>
                <a:cs typeface="Arial" charset="0"/>
              </a:rPr>
              <a:t>HKO </a:t>
            </a:r>
            <a:endParaRPr lang="en-US" sz="2000" b="1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7174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75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7176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>
                <a:latin typeface="Georgia" pitchFamily="18" charset="0"/>
              </a:rPr>
              <a:t>Očekivani ishodi </a:t>
            </a:r>
            <a:r>
              <a:rPr lang="hr-HR" sz="4000" b="1" smtClean="0">
                <a:latin typeface="Georgia" pitchFamily="18" charset="0"/>
              </a:rPr>
              <a:t>našeg</a:t>
            </a:r>
            <a:r>
              <a:rPr lang="hr-HR" sz="4000" smtClean="0">
                <a:latin typeface="Georgia" pitchFamily="18" charset="0"/>
              </a:rPr>
              <a:t> rada: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b="1" smtClean="0">
                <a:latin typeface="Georgia" pitchFamily="18" charset="0"/>
              </a:rPr>
              <a:t>Očekuje se da nastavnici mogu</a:t>
            </a:r>
            <a:r>
              <a:rPr lang="hr-HR" smtClean="0">
                <a:latin typeface="Georgia" pitchFamily="1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definirati ishode učenja i kompetencije studenata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razlikovati opće i specifične kompetencije, odrediti njihov poželjni udio u studijskom programu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povezati važnost određivanja kompetencija studijskih programa s EQF i HKO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>
                <a:latin typeface="Georgia" pitchFamily="18" charset="0"/>
              </a:rPr>
              <a:t>odrediti postupke izrade studijskih programa temeljenim na ishodima učenja</a:t>
            </a:r>
          </a:p>
          <a:p>
            <a:pPr lvl="1" eaLnBrk="1" hangingPunct="1">
              <a:lnSpc>
                <a:spcPct val="90000"/>
              </a:lnSpc>
            </a:pPr>
            <a:endParaRPr lang="hr-HR" smtClean="0">
              <a:latin typeface="Georgia" pitchFamily="18" charset="0"/>
            </a:endParaRP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1187450" y="5084763"/>
            <a:ext cx="7272338" cy="865187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0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0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40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 build="p"/>
      <p:bldP spid="1402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8197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198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8199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  <a:grayscl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689850" cy="1143000"/>
          </a:xfrm>
        </p:spPr>
        <p:txBody>
          <a:bodyPr/>
          <a:lstStyle/>
          <a:p>
            <a:pPr eaLnBrk="1" hangingPunct="1"/>
            <a:r>
              <a:rPr lang="hr-HR" sz="3600" smtClean="0">
                <a:solidFill>
                  <a:srgbClr val="0033CC"/>
                </a:solidFill>
                <a:latin typeface="Georgia" pitchFamily="18" charset="0"/>
              </a:rPr>
              <a:t>Što je detaljni izvedbeni nastavni program (DINP)?</a:t>
            </a:r>
            <a:endParaRPr lang="en-GB" sz="3600" smtClean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403350" y="1773238"/>
            <a:ext cx="5903913" cy="4525962"/>
          </a:xfrm>
        </p:spPr>
        <p:txBody>
          <a:bodyPr/>
          <a:lstStyle/>
          <a:p>
            <a:pPr eaLnBrk="1" hangingPunct="1"/>
            <a:r>
              <a:rPr lang="hr-HR" smtClean="0">
                <a:latin typeface="Georgia" pitchFamily="18" charset="0"/>
              </a:rPr>
              <a:t>Čemu služi?</a:t>
            </a:r>
          </a:p>
          <a:p>
            <a:pPr eaLnBrk="1" hangingPunct="1"/>
            <a:r>
              <a:rPr lang="hr-HR" smtClean="0">
                <a:latin typeface="Georgia" pitchFamily="18" charset="0"/>
              </a:rPr>
              <a:t>Kome je namijenjen? </a:t>
            </a:r>
          </a:p>
          <a:p>
            <a:pPr eaLnBrk="1" hangingPunct="1"/>
            <a:r>
              <a:rPr lang="hr-HR" smtClean="0">
                <a:latin typeface="Georgia" pitchFamily="18" charset="0"/>
              </a:rPr>
              <a:t>Što treba sadržavati?</a:t>
            </a:r>
          </a:p>
          <a:p>
            <a:pPr lvl="1" eaLnBrk="1" hangingPunct="1"/>
            <a:endParaRPr lang="hr-HR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669088"/>
            <a:chOff x="126" y="38"/>
            <a:chExt cx="5968" cy="4209"/>
          </a:xfrm>
        </p:grpSpPr>
        <p:sp>
          <p:nvSpPr>
            <p:cNvPr id="9221" name="Rectangle 3"/>
            <p:cNvSpPr>
              <a:spLocks noChangeArrowheads="1"/>
            </p:cNvSpPr>
            <p:nvPr/>
          </p:nvSpPr>
          <p:spPr bwMode="auto">
            <a:xfrm>
              <a:off x="262" y="731"/>
              <a:ext cx="5091" cy="91"/>
            </a:xfrm>
            <a:prstGeom prst="rect">
              <a:avLst/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22" name="AutoShape 4"/>
            <p:cNvSpPr>
              <a:spLocks noChangeArrowheads="1"/>
            </p:cNvSpPr>
            <p:nvPr/>
          </p:nvSpPr>
          <p:spPr bwMode="auto">
            <a:xfrm>
              <a:off x="126" y="4157"/>
              <a:ext cx="5968" cy="90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CF2"/>
                </a:gs>
                <a:gs pos="100000">
                  <a:srgbClr val="4C4884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pic>
          <p:nvPicPr>
            <p:cNvPr id="9223" name="Picture 5" descr="Logo1"/>
            <p:cNvPicPr>
              <a:picLocks noChangeAspect="1" noChangeArrowheads="1"/>
            </p:cNvPicPr>
            <p:nvPr/>
          </p:nvPicPr>
          <p:blipFill>
            <a:blip r:embed="rId2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5275" y="38"/>
              <a:ext cx="787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hr-HR" sz="3200" smtClean="0">
                <a:solidFill>
                  <a:srgbClr val="0033CC"/>
                </a:solidFill>
                <a:latin typeface="Georgia" pitchFamily="18" charset="0"/>
              </a:rPr>
              <a:t>Detaljni izvedbeni nastavni program (DINP) ili </a:t>
            </a:r>
            <a:r>
              <a:rPr lang="hr-HR" sz="3200" i="1" smtClean="0">
                <a:solidFill>
                  <a:srgbClr val="0033CC"/>
                </a:solidFill>
                <a:latin typeface="Georgia" pitchFamily="18" charset="0"/>
              </a:rPr>
              <a:t>SYLLABUS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137525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200" smtClean="0">
                <a:latin typeface="Georgia" pitchFamily="18" charset="0"/>
              </a:rPr>
              <a:t>Silab (grč. </a:t>
            </a:r>
            <a:r>
              <a:rPr lang="hr-HR" sz="2200" i="1" smtClean="0">
                <a:latin typeface="Georgia" pitchFamily="18" charset="0"/>
              </a:rPr>
              <a:t>syllabos</a:t>
            </a:r>
            <a:r>
              <a:rPr lang="hr-HR" sz="2200" smtClean="0">
                <a:latin typeface="Georgia" pitchFamily="18" charset="0"/>
              </a:rPr>
              <a:t>) – </a:t>
            </a:r>
            <a:r>
              <a:rPr lang="hr-HR" sz="2200" b="1" smtClean="0">
                <a:latin typeface="Georgia" pitchFamily="18" charset="0"/>
              </a:rPr>
              <a:t>popis, izvod, pregled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200" b="1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b="1" smtClean="0">
                <a:solidFill>
                  <a:srgbClr val="990099"/>
                </a:solidFill>
                <a:latin typeface="Georgia" pitchFamily="18" charset="0"/>
              </a:rPr>
              <a:t>		</a:t>
            </a:r>
            <a:r>
              <a:rPr lang="hr-HR" sz="2800" b="1" smtClean="0">
                <a:solidFill>
                  <a:srgbClr val="0033CC"/>
                </a:solidFill>
                <a:latin typeface="Georgia" pitchFamily="18" charset="0"/>
              </a:rPr>
              <a:t>syllabus </a:t>
            </a:r>
            <a:r>
              <a:rPr lang="hr-HR" sz="2400" b="1" smtClean="0">
                <a:solidFill>
                  <a:srgbClr val="0033CC"/>
                </a:solidFill>
                <a:latin typeface="Georgia" pitchFamily="18" charset="0"/>
              </a:rPr>
              <a:t>=</a:t>
            </a:r>
            <a:r>
              <a:rPr lang="hr-HR" sz="2400" smtClean="0">
                <a:solidFill>
                  <a:srgbClr val="0033CC"/>
                </a:solidFill>
                <a:latin typeface="Georgia" pitchFamily="18" charset="0"/>
              </a:rPr>
              <a:t> </a:t>
            </a:r>
            <a:r>
              <a:rPr lang="hr-HR" sz="2400" b="1" smtClean="0">
                <a:solidFill>
                  <a:srgbClr val="0033CC"/>
                </a:solidFill>
                <a:latin typeface="Georgia" pitchFamily="18" charset="0"/>
              </a:rPr>
              <a:t>sredstvo komunikacije</a:t>
            </a:r>
            <a:r>
              <a:rPr lang="hr-HR" sz="2400" smtClean="0">
                <a:solidFill>
                  <a:srgbClr val="0033CC"/>
                </a:solidFill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b="1" smtClean="0">
                <a:solidFill>
                  <a:srgbClr val="0033CC"/>
                </a:solidFill>
                <a:latin typeface="Georgia" pitchFamily="18" charset="0"/>
              </a:rPr>
              <a:t>	između nastavnika i studenta: PRVENSTVENO JE NAMIJENJEN STUDENTIMA!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r-HR" sz="2000" smtClean="0">
              <a:solidFill>
                <a:srgbClr val="0033CC"/>
              </a:solidFill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200" b="1" smtClean="0">
                <a:latin typeface="Georgia" pitchFamily="18" charset="0"/>
              </a:rPr>
              <a:t>Izvor informacija</a:t>
            </a:r>
            <a:r>
              <a:rPr lang="hr-HR" sz="2200" smtClean="0">
                <a:latin typeface="Georgia" pitchFamily="18" charset="0"/>
              </a:rPr>
              <a:t> </a:t>
            </a:r>
            <a:r>
              <a:rPr lang="hr-HR" sz="2200" b="1" smtClean="0">
                <a:latin typeface="Georgia" pitchFamily="18" charset="0"/>
              </a:rPr>
              <a:t>za studente</a:t>
            </a:r>
          </a:p>
          <a:p>
            <a:pPr eaLnBrk="1" hangingPunct="1">
              <a:lnSpc>
                <a:spcPct val="80000"/>
              </a:lnSpc>
            </a:pPr>
            <a:r>
              <a:rPr lang="hr-HR" sz="2200" b="1" smtClean="0">
                <a:latin typeface="Georgia" pitchFamily="18" charset="0"/>
              </a:rPr>
              <a:t>Usmjeren studentu</a:t>
            </a:r>
            <a:r>
              <a:rPr lang="hr-HR" sz="2200" smtClean="0">
                <a:latin typeface="Georgia" pitchFamily="18" charset="0"/>
              </a:rPr>
              <a:t>, podupire poučavanje i učenje – ukazuje na namjere, običaje, stavove i strategije koje će nastavnik upotrijebiti u osnaživanju aktivnog učenja</a:t>
            </a:r>
          </a:p>
          <a:p>
            <a:pPr eaLnBrk="1" hangingPunct="1">
              <a:lnSpc>
                <a:spcPct val="80000"/>
              </a:lnSpc>
            </a:pPr>
            <a:r>
              <a:rPr lang="hr-HR" sz="2200" b="1" smtClean="0">
                <a:latin typeface="Georgia" pitchFamily="18" charset="0"/>
              </a:rPr>
              <a:t>Ukazuje na očekivanja</a:t>
            </a:r>
            <a:r>
              <a:rPr lang="hr-HR" sz="2200" smtClean="0">
                <a:latin typeface="Georgia" pitchFamily="18" charset="0"/>
              </a:rPr>
              <a:t> koja nastavnik ima prema studentima, </a:t>
            </a:r>
            <a:r>
              <a:rPr lang="hr-HR" sz="2200" b="1" smtClean="0">
                <a:latin typeface="Georgia" pitchFamily="18" charset="0"/>
              </a:rPr>
              <a:t>uspostavlja pravila rada</a:t>
            </a:r>
          </a:p>
          <a:p>
            <a:pPr eaLnBrk="1" hangingPunct="1">
              <a:lnSpc>
                <a:spcPct val="80000"/>
              </a:lnSpc>
            </a:pPr>
            <a:r>
              <a:rPr lang="hr-HR" sz="2200" b="1" smtClean="0">
                <a:latin typeface="Georgia" pitchFamily="18" charset="0"/>
              </a:rPr>
              <a:t>Povezuje </a:t>
            </a:r>
            <a:r>
              <a:rPr lang="hr-HR" sz="2200" smtClean="0">
                <a:latin typeface="Georgia" pitchFamily="18" charset="0"/>
              </a:rPr>
              <a:t>nastavnika, studenta, fakultet/odsjek/katedru/zavod</a:t>
            </a:r>
            <a:r>
              <a:rPr lang="hr-HR" sz="2200" smtClean="0"/>
              <a:t> </a:t>
            </a:r>
            <a:r>
              <a:rPr lang="hr-HR" sz="2200" smtClean="0">
                <a:latin typeface="Georgia" pitchFamily="18" charset="0"/>
              </a:rPr>
              <a:t>i sveučilište</a:t>
            </a:r>
            <a:endParaRPr lang="hr-HR" sz="2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 build="p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91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b="1" smtClean="0">
                <a:latin typeface="Georgia" pitchFamily="18" charset="0"/>
              </a:rPr>
              <a:t>Silabus (syllabus) nastavnog predmeta</a:t>
            </a:r>
            <a:r>
              <a:rPr lang="hr-HR" sz="2400" smtClean="0">
                <a:latin typeface="Georgia" pitchFamily="18" charset="0"/>
              </a:rPr>
              <a:t> predstavlja pregled glavnih informacija o određenom nastavnom predmetu u pisanoj formi u dužini od jedne ili više stranica teksta.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Georgia" pitchFamily="18" charset="0"/>
              </a:rPr>
              <a:t>Priprema se za svakog studenta i podijeli pri prvom susretu sa studentima, na početku semestra svake akademske godine.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b="1" smtClean="0">
                <a:latin typeface="Georgia" pitchFamily="18" charset="0"/>
              </a:rPr>
              <a:t>Etimologija riječi:</a:t>
            </a:r>
            <a:r>
              <a:rPr lang="hr-HR" sz="2400" smtClean="0">
                <a:latin typeface="Georgia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000" smtClean="0">
                <a:latin typeface="Georgia" pitchFamily="18" charset="0"/>
              </a:rPr>
              <a:t>riječ potječe iz latinskog jezika (izvedena je prema grčkoj riječi </a:t>
            </a:r>
            <a:r>
              <a:rPr lang="ru-RU" sz="2000" i="1" smtClean="0">
                <a:latin typeface="Georgia" pitchFamily="18" charset="0"/>
              </a:rPr>
              <a:t>б</a:t>
            </a:r>
            <a:r>
              <a:rPr lang="el-GR" sz="2000" i="1" smtClean="0">
                <a:latin typeface="Georgia" pitchFamily="18" charset="0"/>
              </a:rPr>
              <a:t>ιλλ</a:t>
            </a:r>
            <a:r>
              <a:rPr lang="el-GR" sz="2000" i="1" smtClean="0">
                <a:latin typeface="Georgia" pitchFamily="18" charset="0"/>
                <a:sym typeface="Symbol" pitchFamily="18" charset="2"/>
              </a:rPr>
              <a:t>βη</a:t>
            </a:r>
            <a:r>
              <a:rPr lang="hr-HR" sz="2000" i="1" smtClean="0">
                <a:latin typeface="Georgia" pitchFamily="18" charset="0"/>
                <a:sym typeface="Symbol" pitchFamily="18" charset="2"/>
              </a:rPr>
              <a:t> </a:t>
            </a:r>
            <a:r>
              <a:rPr lang="hr-HR" sz="2000" smtClean="0">
                <a:latin typeface="Georgia" pitchFamily="18" charset="0"/>
                <a:sym typeface="Symbol" pitchFamily="18" charset="2"/>
              </a:rPr>
              <a:t>što znači </a:t>
            </a:r>
            <a:r>
              <a:rPr lang="hr-HR" sz="2000" i="1" smtClean="0">
                <a:latin typeface="Georgia" pitchFamily="18" charset="0"/>
                <a:sym typeface="Symbol" pitchFamily="18" charset="2"/>
              </a:rPr>
              <a:t>kratak pregled glavnih točaka nekog govora, predavanja, diskusija, programa</a:t>
            </a:r>
            <a:r>
              <a:rPr lang="hr-HR" sz="2000" smtClean="0">
                <a:latin typeface="Georgia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400" smtClean="0">
              <a:latin typeface="Georgia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400" smtClean="0">
                <a:latin typeface="Georgia" pitchFamily="18" charset="0"/>
                <a:sym typeface="Symbol" pitchFamily="18" charset="2"/>
              </a:rPr>
              <a:t>Prema </a:t>
            </a:r>
            <a:r>
              <a:rPr lang="hr-HR" sz="2400" i="1" smtClean="0">
                <a:latin typeface="Georgia" pitchFamily="18" charset="0"/>
                <a:sym typeface="Symbol" pitchFamily="18" charset="2"/>
              </a:rPr>
              <a:t>Webster’s 11</a:t>
            </a:r>
            <a:r>
              <a:rPr lang="hr-HR" sz="2400" i="1" baseline="30000" smtClean="0">
                <a:latin typeface="Georgia" pitchFamily="18" charset="0"/>
                <a:sym typeface="Symbol" pitchFamily="18" charset="2"/>
              </a:rPr>
              <a:t>th</a:t>
            </a:r>
            <a:r>
              <a:rPr lang="hr-HR" sz="2400" i="1" smtClean="0">
                <a:latin typeface="Georgia" pitchFamily="18" charset="0"/>
                <a:sym typeface="Symbol" pitchFamily="18" charset="2"/>
              </a:rPr>
              <a:t> Collegiate Dictionary</a:t>
            </a:r>
            <a:r>
              <a:rPr lang="hr-HR" sz="2400" smtClean="0">
                <a:latin typeface="Georgia" pitchFamily="18" charset="0"/>
                <a:sym typeface="Symbol" pitchFamily="18" charset="2"/>
              </a:rPr>
              <a:t> (2004) riječ je u uporabi od 1656. , a predstavlja sažetak sadržaja, rasprave, predavanja. 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000" smtClean="0">
                <a:latin typeface="Georgia" pitchFamily="18" charset="0"/>
                <a:sym typeface="Symbol" pitchFamily="18" charset="2"/>
              </a:rPr>
              <a:t>Množina je </a:t>
            </a:r>
            <a:r>
              <a:rPr lang="hr-HR" sz="2000" b="1" i="1" smtClean="0">
                <a:latin typeface="Georgia" pitchFamily="18" charset="0"/>
                <a:sym typeface="Symbol" pitchFamily="18" charset="2"/>
              </a:rPr>
              <a:t>silabi (syllabi)</a:t>
            </a:r>
            <a:r>
              <a:rPr lang="hr-HR" sz="2000" i="1" smtClean="0">
                <a:latin typeface="Georgia" pitchFamily="18" charset="0"/>
                <a:sym typeface="Symbol" pitchFamily="18" charset="2"/>
              </a:rPr>
              <a:t>.</a:t>
            </a:r>
            <a:endParaRPr lang="el-GR" sz="2000" i="1" smtClean="0">
              <a:latin typeface="Georgia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ckThin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hickThin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2614</Words>
  <Application>Microsoft Office PowerPoint</Application>
  <PresentationFormat>On-screen Show (4:3)</PresentationFormat>
  <Paragraphs>377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Georgia</vt:lpstr>
      <vt:lpstr>Symbol</vt:lpstr>
      <vt:lpstr>Wingdings</vt:lpstr>
      <vt:lpstr>Trebuchet MS</vt:lpstr>
      <vt:lpstr>Times New Roman</vt:lpstr>
      <vt:lpstr>Tahoma</vt:lpstr>
      <vt:lpstr>Default Design</vt:lpstr>
      <vt:lpstr>Detaljni izvedbeni nastavni program (DINP):</vt:lpstr>
      <vt:lpstr>BOLOGNE PROCESS European Higher Education Area</vt:lpstr>
      <vt:lpstr>Slide 3</vt:lpstr>
      <vt:lpstr>Zašto smo se sastali?</vt:lpstr>
      <vt:lpstr>Slide 5</vt:lpstr>
      <vt:lpstr>Očekivani ishodi našeg rada:</vt:lpstr>
      <vt:lpstr>Što je detaljni izvedbeni nastavni program (DINP)?</vt:lpstr>
      <vt:lpstr>Detaljni izvedbeni nastavni program (DINP) ili SYLLABUS</vt:lpstr>
      <vt:lpstr>Slide 9</vt:lpstr>
      <vt:lpstr>Zašto DINP?</vt:lpstr>
      <vt:lpstr>Slide 11</vt:lpstr>
      <vt:lpstr>Prije strukturiranja valja imati u vidu:</vt:lpstr>
      <vt:lpstr>Struktura DINP</vt:lpstr>
      <vt:lpstr>Naslovna stranica - opće informacije</vt:lpstr>
      <vt:lpstr>Opis predmeta</vt:lpstr>
      <vt:lpstr>Dodatne informacije o predmetu</vt:lpstr>
      <vt:lpstr>Raspored nastave u akad. god.</vt:lpstr>
      <vt:lpstr>Syllabus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Zaključna rasprava</vt:lpstr>
      <vt:lpstr>Pristupi izradi programa  kolegija  </vt:lpstr>
      <vt:lpstr>Pitanja koja postavljamo: </vt:lpstr>
      <vt:lpstr>Što su ishodi učenja ?  (learning outcomes)</vt:lpstr>
      <vt:lpstr>Temeljno pitanje:</vt:lpstr>
      <vt:lpstr>Važnost EQF</vt:lpstr>
      <vt:lpstr>Slide 37</vt:lpstr>
      <vt:lpstr>Što su kompetencije?</vt:lpstr>
      <vt:lpstr>Kompetencije mogu biti:</vt:lpstr>
      <vt:lpstr>Koliki je željeni omjer općih i specifičnih kompetencija??</vt:lpstr>
      <vt:lpstr>Opće kompetencije</vt:lpstr>
      <vt:lpstr>Instrumentalne opće kompetencije</vt:lpstr>
      <vt:lpstr>Interpersonalne opće kompetencije</vt:lpstr>
      <vt:lpstr>Sistemske opće kompetencije</vt:lpstr>
      <vt:lpstr>Specifične /stručne/ kompetencije</vt:lpstr>
      <vt:lpstr>Postupci/pitanja pri (re)definiranju studijskih programa (2/3)</vt:lpstr>
      <vt:lpstr>Indikator učinka</vt:lpstr>
      <vt:lpstr>Zaključak:</vt:lpstr>
    </vt:vector>
  </TitlesOfParts>
  <Company>MEDRI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Kem</dc:creator>
  <cp:lastModifiedBy>Marina</cp:lastModifiedBy>
  <cp:revision>177</cp:revision>
  <dcterms:created xsi:type="dcterms:W3CDTF">2008-02-22T14:13:56Z</dcterms:created>
  <dcterms:modified xsi:type="dcterms:W3CDTF">2015-05-27T12:26:18Z</dcterms:modified>
</cp:coreProperties>
</file>